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handoutMasterIdLst>
    <p:handoutMasterId r:id="rId21"/>
  </p:handoutMasterIdLst>
  <p:sldIdLst>
    <p:sldId id="256" r:id="rId2"/>
    <p:sldId id="257" r:id="rId3"/>
    <p:sldId id="274" r:id="rId4"/>
    <p:sldId id="261" r:id="rId5"/>
    <p:sldId id="258" r:id="rId6"/>
    <p:sldId id="259" r:id="rId7"/>
    <p:sldId id="260" r:id="rId8"/>
    <p:sldId id="262" r:id="rId9"/>
    <p:sldId id="263" r:id="rId10"/>
    <p:sldId id="276" r:id="rId11"/>
    <p:sldId id="266" r:id="rId12"/>
    <p:sldId id="267" r:id="rId13"/>
    <p:sldId id="268" r:id="rId14"/>
    <p:sldId id="269" r:id="rId15"/>
    <p:sldId id="275"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958" autoAdjust="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591" cy="459074"/>
          </a:xfrm>
          <a:prstGeom prst="rect">
            <a:avLst/>
          </a:prstGeom>
        </p:spPr>
        <p:txBody>
          <a:bodyPr vert="horz" lIns="90443" tIns="45222" rIns="90443" bIns="45222" rtlCol="0"/>
          <a:lstStyle>
            <a:lvl1pPr algn="l">
              <a:defRPr sz="1200"/>
            </a:lvl1pPr>
          </a:lstStyle>
          <a:p>
            <a:endParaRPr lang="en-US" dirty="0"/>
          </a:p>
        </p:txBody>
      </p:sp>
      <p:sp>
        <p:nvSpPr>
          <p:cNvPr id="3" name="Date Placeholder 2"/>
          <p:cNvSpPr>
            <a:spLocks noGrp="1"/>
          </p:cNvSpPr>
          <p:nvPr>
            <p:ph type="dt" sz="quarter" idx="1"/>
          </p:nvPr>
        </p:nvSpPr>
        <p:spPr>
          <a:xfrm>
            <a:off x="3883827" y="0"/>
            <a:ext cx="2972590" cy="459074"/>
          </a:xfrm>
          <a:prstGeom prst="rect">
            <a:avLst/>
          </a:prstGeom>
        </p:spPr>
        <p:txBody>
          <a:bodyPr vert="horz" lIns="90443" tIns="45222" rIns="90443" bIns="45222" rtlCol="0"/>
          <a:lstStyle>
            <a:lvl1pPr algn="r">
              <a:defRPr sz="1200"/>
            </a:lvl1pPr>
          </a:lstStyle>
          <a:p>
            <a:fld id="{EA202B63-11EC-4B0F-8ECD-669B9F07658F}" type="datetimeFigureOut">
              <a:rPr lang="en-US" smtClean="0"/>
              <a:t>4/25/2017</a:t>
            </a:fld>
            <a:endParaRPr lang="en-US" dirty="0"/>
          </a:p>
        </p:txBody>
      </p:sp>
      <p:sp>
        <p:nvSpPr>
          <p:cNvPr id="4" name="Footer Placeholder 3"/>
          <p:cNvSpPr>
            <a:spLocks noGrp="1"/>
          </p:cNvSpPr>
          <p:nvPr>
            <p:ph type="ftr" sz="quarter" idx="2"/>
          </p:nvPr>
        </p:nvSpPr>
        <p:spPr>
          <a:xfrm>
            <a:off x="1" y="8684927"/>
            <a:ext cx="2972591" cy="459074"/>
          </a:xfrm>
          <a:prstGeom prst="rect">
            <a:avLst/>
          </a:prstGeom>
        </p:spPr>
        <p:txBody>
          <a:bodyPr vert="horz" lIns="90443" tIns="45222" rIns="90443" bIns="4522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3827" y="8684927"/>
            <a:ext cx="2972590" cy="459074"/>
          </a:xfrm>
          <a:prstGeom prst="rect">
            <a:avLst/>
          </a:prstGeom>
        </p:spPr>
        <p:txBody>
          <a:bodyPr vert="horz" lIns="90443" tIns="45222" rIns="90443" bIns="45222" rtlCol="0" anchor="b"/>
          <a:lstStyle>
            <a:lvl1pPr algn="r">
              <a:defRPr sz="1200"/>
            </a:lvl1pPr>
          </a:lstStyle>
          <a:p>
            <a:fld id="{59364A71-7D98-41AA-BB95-5F3C07D4643E}" type="slidenum">
              <a:rPr lang="en-US" smtClean="0"/>
              <a:t>‹#›</a:t>
            </a:fld>
            <a:endParaRPr lang="en-US" dirty="0"/>
          </a:p>
        </p:txBody>
      </p:sp>
    </p:spTree>
    <p:extLst>
      <p:ext uri="{BB962C8B-B14F-4D97-AF65-F5344CB8AC3E}">
        <p14:creationId xmlns:p14="http://schemas.microsoft.com/office/powerpoint/2010/main" val="29319449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081FD9-89E0-44E5-81CF-1C700AB1A09A}" type="slidenum">
              <a:rPr lang="en-US" smtClean="0"/>
              <a:t>‹#›</a:t>
            </a:fld>
            <a:endParaRPr lang="en-US" dirty="0"/>
          </a:p>
        </p:txBody>
      </p:sp>
    </p:spTree>
    <p:extLst>
      <p:ext uri="{BB962C8B-B14F-4D97-AF65-F5344CB8AC3E}">
        <p14:creationId xmlns:p14="http://schemas.microsoft.com/office/powerpoint/2010/main" val="290376389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081FD9-89E0-44E5-81CF-1C700AB1A09A}" type="slidenum">
              <a:rPr lang="en-US" smtClean="0"/>
              <a:t>‹#›</a:t>
            </a:fld>
            <a:endParaRPr lang="en-US" dirty="0"/>
          </a:p>
        </p:txBody>
      </p:sp>
    </p:spTree>
    <p:extLst>
      <p:ext uri="{BB962C8B-B14F-4D97-AF65-F5344CB8AC3E}">
        <p14:creationId xmlns:p14="http://schemas.microsoft.com/office/powerpoint/2010/main" val="2031400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081FD9-89E0-44E5-81CF-1C700AB1A09A}" type="slidenum">
              <a:rPr lang="en-US" smtClean="0"/>
              <a:t>‹#›</a:t>
            </a:fld>
            <a:endParaRPr lang="en-US" dirty="0"/>
          </a:p>
        </p:txBody>
      </p:sp>
    </p:spTree>
    <p:extLst>
      <p:ext uri="{BB962C8B-B14F-4D97-AF65-F5344CB8AC3E}">
        <p14:creationId xmlns:p14="http://schemas.microsoft.com/office/powerpoint/2010/main" val="1811577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081FD9-89E0-44E5-81CF-1C700AB1A09A}" type="slidenum">
              <a:rPr lang="en-US" smtClean="0"/>
              <a:t>‹#›</a:t>
            </a:fld>
            <a:endParaRPr lang="en-US"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82344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081FD9-89E0-44E5-81CF-1C700AB1A09A}" type="slidenum">
              <a:rPr lang="en-US" smtClean="0"/>
              <a:t>‹#›</a:t>
            </a:fld>
            <a:endParaRPr lang="en-US" dirty="0"/>
          </a:p>
        </p:txBody>
      </p:sp>
    </p:spTree>
    <p:extLst>
      <p:ext uri="{BB962C8B-B14F-4D97-AF65-F5344CB8AC3E}">
        <p14:creationId xmlns:p14="http://schemas.microsoft.com/office/powerpoint/2010/main" val="1122140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081FD9-89E0-44E5-81CF-1C700AB1A09A}" type="slidenum">
              <a:rPr lang="en-US" smtClean="0"/>
              <a:t>‹#›</a:t>
            </a:fld>
            <a:endParaRPr lang="en-US" dirty="0"/>
          </a:p>
        </p:txBody>
      </p:sp>
    </p:spTree>
    <p:extLst>
      <p:ext uri="{BB962C8B-B14F-4D97-AF65-F5344CB8AC3E}">
        <p14:creationId xmlns:p14="http://schemas.microsoft.com/office/powerpoint/2010/main" val="3939346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081FD9-89E0-44E5-81CF-1C700AB1A09A}" type="slidenum">
              <a:rPr lang="en-US" smtClean="0"/>
              <a:t>‹#›</a:t>
            </a:fld>
            <a:endParaRPr lang="en-US" dirty="0"/>
          </a:p>
        </p:txBody>
      </p:sp>
    </p:spTree>
    <p:extLst>
      <p:ext uri="{BB962C8B-B14F-4D97-AF65-F5344CB8AC3E}">
        <p14:creationId xmlns:p14="http://schemas.microsoft.com/office/powerpoint/2010/main" val="2143409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081FD9-89E0-44E5-81CF-1C700AB1A09A}" type="slidenum">
              <a:rPr lang="en-US" smtClean="0"/>
              <a:t>‹#›</a:t>
            </a:fld>
            <a:endParaRPr lang="en-US" dirty="0"/>
          </a:p>
        </p:txBody>
      </p:sp>
    </p:spTree>
    <p:extLst>
      <p:ext uri="{BB962C8B-B14F-4D97-AF65-F5344CB8AC3E}">
        <p14:creationId xmlns:p14="http://schemas.microsoft.com/office/powerpoint/2010/main" val="1200930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081FD9-89E0-44E5-81CF-1C700AB1A09A}" type="slidenum">
              <a:rPr lang="en-US" smtClean="0"/>
              <a:t>‹#›</a:t>
            </a:fld>
            <a:endParaRPr lang="en-US" dirty="0"/>
          </a:p>
        </p:txBody>
      </p:sp>
    </p:spTree>
    <p:extLst>
      <p:ext uri="{BB962C8B-B14F-4D97-AF65-F5344CB8AC3E}">
        <p14:creationId xmlns:p14="http://schemas.microsoft.com/office/powerpoint/2010/main" val="421820266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081FD9-89E0-44E5-81CF-1C700AB1A09A}" type="slidenum">
              <a:rPr lang="en-US" smtClean="0"/>
              <a:t>‹#›</a:t>
            </a:fld>
            <a:endParaRPr lang="en-US" dirty="0"/>
          </a:p>
        </p:txBody>
      </p:sp>
    </p:spTree>
    <p:extLst>
      <p:ext uri="{BB962C8B-B14F-4D97-AF65-F5344CB8AC3E}">
        <p14:creationId xmlns:p14="http://schemas.microsoft.com/office/powerpoint/2010/main" val="2207172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081FD9-89E0-44E5-81CF-1C700AB1A09A}" type="slidenum">
              <a:rPr lang="en-US" smtClean="0"/>
              <a:t>‹#›</a:t>
            </a:fld>
            <a:endParaRPr lang="en-US" dirty="0"/>
          </a:p>
        </p:txBody>
      </p:sp>
    </p:spTree>
    <p:extLst>
      <p:ext uri="{BB962C8B-B14F-4D97-AF65-F5344CB8AC3E}">
        <p14:creationId xmlns:p14="http://schemas.microsoft.com/office/powerpoint/2010/main" val="850754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081FD9-89E0-44E5-81CF-1C700AB1A09A}" type="slidenum">
              <a:rPr lang="en-US" smtClean="0"/>
              <a:t>‹#›</a:t>
            </a:fld>
            <a:endParaRPr lang="en-US" dirty="0"/>
          </a:p>
        </p:txBody>
      </p:sp>
    </p:spTree>
    <p:extLst>
      <p:ext uri="{BB962C8B-B14F-4D97-AF65-F5344CB8AC3E}">
        <p14:creationId xmlns:p14="http://schemas.microsoft.com/office/powerpoint/2010/main" val="586498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081FD9-89E0-44E5-81CF-1C700AB1A09A}" type="slidenum">
              <a:rPr lang="en-US" smtClean="0"/>
              <a:t>‹#›</a:t>
            </a:fld>
            <a:endParaRPr lang="en-US" dirty="0"/>
          </a:p>
        </p:txBody>
      </p:sp>
    </p:spTree>
    <p:extLst>
      <p:ext uri="{BB962C8B-B14F-4D97-AF65-F5344CB8AC3E}">
        <p14:creationId xmlns:p14="http://schemas.microsoft.com/office/powerpoint/2010/main" val="201738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081FD9-89E0-44E5-81CF-1C700AB1A09A}" type="slidenum">
              <a:rPr lang="en-US" smtClean="0"/>
              <a:t>‹#›</a:t>
            </a:fld>
            <a:endParaRPr lang="en-US" dirty="0"/>
          </a:p>
        </p:txBody>
      </p:sp>
    </p:spTree>
    <p:extLst>
      <p:ext uri="{BB962C8B-B14F-4D97-AF65-F5344CB8AC3E}">
        <p14:creationId xmlns:p14="http://schemas.microsoft.com/office/powerpoint/2010/main" val="505168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081FD9-89E0-44E5-81CF-1C700AB1A09A}" type="slidenum">
              <a:rPr lang="en-US" smtClean="0"/>
              <a:t>‹#›</a:t>
            </a:fld>
            <a:endParaRPr lang="en-US" dirty="0"/>
          </a:p>
        </p:txBody>
      </p:sp>
    </p:spTree>
    <p:extLst>
      <p:ext uri="{BB962C8B-B14F-4D97-AF65-F5344CB8AC3E}">
        <p14:creationId xmlns:p14="http://schemas.microsoft.com/office/powerpoint/2010/main" val="92846757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081FD9-89E0-44E5-81CF-1C700AB1A09A}" type="slidenum">
              <a:rPr lang="en-US" smtClean="0"/>
              <a:t>‹#›</a:t>
            </a:fld>
            <a:endParaRPr lang="en-US" dirty="0"/>
          </a:p>
        </p:txBody>
      </p:sp>
    </p:spTree>
    <p:extLst>
      <p:ext uri="{BB962C8B-B14F-4D97-AF65-F5344CB8AC3E}">
        <p14:creationId xmlns:p14="http://schemas.microsoft.com/office/powerpoint/2010/main" val="291215500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AA399-A4E6-4DAC-AE6F-25FB7DDEB385}" type="datetimeFigureOut">
              <a:rPr lang="en-US" smtClean="0"/>
              <a:t>4/25/2017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081FD9-89E0-44E5-81CF-1C700AB1A09A}" type="slidenum">
              <a:rPr lang="en-US" smtClean="0"/>
              <a:t>‹#›</a:t>
            </a:fld>
            <a:endParaRPr lang="en-US" dirty="0"/>
          </a:p>
        </p:txBody>
      </p:sp>
    </p:spTree>
    <p:extLst>
      <p:ext uri="{BB962C8B-B14F-4D97-AF65-F5344CB8AC3E}">
        <p14:creationId xmlns:p14="http://schemas.microsoft.com/office/powerpoint/2010/main" val="1194271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3B9AA399-A4E6-4DAC-AE6F-25FB7DDEB385}" type="datetimeFigureOut">
              <a:rPr lang="en-US" smtClean="0"/>
              <a:t>4/25/2017</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3A081FD9-89E0-44E5-81CF-1C700AB1A09A}" type="slidenum">
              <a:rPr lang="en-US" smtClean="0"/>
              <a:t>‹#›</a:t>
            </a:fld>
            <a:endParaRPr lang="en-US" dirty="0"/>
          </a:p>
        </p:txBody>
      </p:sp>
    </p:spTree>
    <p:extLst>
      <p:ext uri="{BB962C8B-B14F-4D97-AF65-F5344CB8AC3E}">
        <p14:creationId xmlns:p14="http://schemas.microsoft.com/office/powerpoint/2010/main" val="726693308"/>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Grade Point Average</a:t>
            </a:r>
            <a:endParaRPr lang="en-US" dirty="0"/>
          </a:p>
        </p:txBody>
      </p:sp>
      <p:sp>
        <p:nvSpPr>
          <p:cNvPr id="4" name="Subtitle 3"/>
          <p:cNvSpPr>
            <a:spLocks noGrp="1"/>
          </p:cNvSpPr>
          <p:nvPr>
            <p:ph type="subTitle" idx="1"/>
          </p:nvPr>
        </p:nvSpPr>
        <p:spPr/>
        <p:txBody>
          <a:bodyPr/>
          <a:lstStyle/>
          <a:p>
            <a:pPr algn="r"/>
            <a:r>
              <a:rPr lang="en-US" dirty="0" smtClean="0"/>
              <a:t>By Mr. Urban</a:t>
            </a:r>
          </a:p>
          <a:p>
            <a:pPr algn="r"/>
            <a:r>
              <a:rPr lang="en-US" dirty="0" smtClean="0"/>
              <a:t>Counselor Grades 7-9</a:t>
            </a:r>
            <a:endParaRPr lang="en-US" dirty="0"/>
          </a:p>
        </p:txBody>
      </p:sp>
    </p:spTree>
    <p:extLst>
      <p:ext uri="{BB962C8B-B14F-4D97-AF65-F5344CB8AC3E}">
        <p14:creationId xmlns:p14="http://schemas.microsoft.com/office/powerpoint/2010/main" val="88531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666875"/>
          </a:xfrm>
        </p:spPr>
        <p:txBody>
          <a:bodyPr/>
          <a:lstStyle/>
          <a:p>
            <a:r>
              <a:rPr lang="en-US" dirty="0" smtClean="0"/>
              <a:t>Example #1 </a:t>
            </a:r>
            <a:br>
              <a:rPr lang="en-US" dirty="0" smtClean="0"/>
            </a:br>
            <a:r>
              <a:rPr lang="en-US" dirty="0" smtClean="0"/>
              <a:t>Four-Year GPA</a:t>
            </a:r>
            <a:endParaRPr lang="en-US" dirty="0"/>
          </a:p>
        </p:txBody>
      </p:sp>
      <p:sp>
        <p:nvSpPr>
          <p:cNvPr id="3" name="Text Placeholder 2"/>
          <p:cNvSpPr>
            <a:spLocks noGrp="1"/>
          </p:cNvSpPr>
          <p:nvPr>
            <p:ph type="body" idx="1"/>
          </p:nvPr>
        </p:nvSpPr>
        <p:spPr>
          <a:xfrm>
            <a:off x="685800" y="2514600"/>
            <a:ext cx="7772400" cy="1131887"/>
          </a:xfrm>
        </p:spPr>
        <p:txBody>
          <a:bodyPr>
            <a:normAutofit fontScale="92500" lnSpcReduction="10000"/>
          </a:bodyPr>
          <a:lstStyle/>
          <a:p>
            <a:r>
              <a:rPr lang="en-US" dirty="0" smtClean="0">
                <a:solidFill>
                  <a:schemeClr val="tx2"/>
                </a:solidFill>
              </a:rPr>
              <a:t>Is of a fictional student who completed a standard ninth grade college preparatory curriculum and then took honors and Advanced Placement courses in subsequent years.</a:t>
            </a:r>
            <a:endParaRPr lang="en-US" dirty="0">
              <a:solidFill>
                <a:schemeClr val="tx2"/>
              </a:solidFill>
            </a:endParaRPr>
          </a:p>
        </p:txBody>
      </p:sp>
    </p:spTree>
    <p:extLst>
      <p:ext uri="{BB962C8B-B14F-4D97-AF65-F5344CB8AC3E}">
        <p14:creationId xmlns:p14="http://schemas.microsoft.com/office/powerpoint/2010/main" val="1915986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431" y="304800"/>
            <a:ext cx="7773338" cy="1596177"/>
          </a:xfrm>
        </p:spPr>
        <p:txBody>
          <a:bodyPr>
            <a:normAutofit/>
          </a:bodyPr>
          <a:lstStyle/>
          <a:p>
            <a:r>
              <a:rPr lang="en-US" sz="4800" dirty="0" smtClean="0"/>
              <a:t>Example #1 Four-Year GPA</a:t>
            </a:r>
            <a:endParaRPr lang="en-US" sz="4800"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825788267"/>
              </p:ext>
            </p:extLst>
          </p:nvPr>
        </p:nvGraphicFramePr>
        <p:xfrm>
          <a:off x="457200" y="1524000"/>
          <a:ext cx="8305800" cy="5257800"/>
        </p:xfrm>
        <a:graphic>
          <a:graphicData uri="http://schemas.openxmlformats.org/drawingml/2006/table">
            <a:tbl>
              <a:tblPr firstRow="1" bandRow="1">
                <a:tableStyleId>{5C22544A-7EE6-4342-B048-85BDC9FD1C3A}</a:tableStyleId>
              </a:tblPr>
              <a:tblGrid>
                <a:gridCol w="2537883"/>
                <a:gridCol w="845961"/>
                <a:gridCol w="2153356"/>
                <a:gridCol w="2768600"/>
              </a:tblGrid>
              <a:tr h="370840">
                <a:tc>
                  <a:txBody>
                    <a:bodyPr/>
                    <a:lstStyle/>
                    <a:p>
                      <a:pPr algn="ctr"/>
                      <a:r>
                        <a:rPr lang="en-US" dirty="0" smtClean="0"/>
                        <a:t>Class</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Grade</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Quality Points</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Credits Earned/Attempted</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370840">
                <a:tc>
                  <a:txBody>
                    <a:bodyPr/>
                    <a:lstStyle/>
                    <a:p>
                      <a:pPr algn="ctr"/>
                      <a:r>
                        <a:rPr lang="en-US" dirty="0" smtClean="0"/>
                        <a:t>English 9</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4.0</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Algebra 1 Semester 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3.0</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Algebra</a:t>
                      </a:r>
                      <a:r>
                        <a:rPr lang="en-US" baseline="0" dirty="0" smtClean="0"/>
                        <a:t> 1 Semester 2</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2.0</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Environmental Science</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3.3</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World</a:t>
                      </a:r>
                      <a:r>
                        <a:rPr lang="en-US" baseline="0" dirty="0" smtClean="0"/>
                        <a:t> History 2</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3.7</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Writing Skills</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2.0 (4.0 x .5 credits =2.0)</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.5/.5</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Health/PE</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2.15 (4.3 x .5 credits =2.15)</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.5/.5</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Art</a:t>
                      </a:r>
                      <a:r>
                        <a:rPr lang="en-US" baseline="0" dirty="0" smtClean="0"/>
                        <a:t> 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2.7</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u="sng" dirty="0" smtClean="0"/>
                        <a:t>Spanish 1</a:t>
                      </a:r>
                      <a:endParaRPr lang="en-US" u="sng"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B+</a:t>
                      </a:r>
                      <a:endParaRPr lang="en-US" u="sng"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3.3</a:t>
                      </a:r>
                      <a:endParaRPr lang="en-US" u="sng"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1/1</a:t>
                      </a:r>
                      <a:endParaRPr lang="en-US" u="sng"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b="1" dirty="0" smtClean="0"/>
                        <a:t>Totals</a:t>
                      </a: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26.15</a:t>
                      </a: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t>8/8</a:t>
                      </a: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gridSpan="4">
                  <a:txBody>
                    <a:bodyPr/>
                    <a:lstStyle/>
                    <a:p>
                      <a:pPr algn="ctr"/>
                      <a:r>
                        <a:rPr lang="en-US" b="1" dirty="0" smtClean="0"/>
                        <a:t>Ninth Grade GPA: 3.27</a:t>
                      </a:r>
                    </a:p>
                    <a:p>
                      <a:pPr algn="ctr"/>
                      <a:r>
                        <a:rPr lang="en-US" b="1" dirty="0" smtClean="0"/>
                        <a:t>26.15 divided by 8 possible credits = 3.27</a:t>
                      </a: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bl>
          </a:graphicData>
        </a:graphic>
      </p:graphicFrame>
    </p:spTree>
    <p:extLst>
      <p:ext uri="{BB962C8B-B14F-4D97-AF65-F5344CB8AC3E}">
        <p14:creationId xmlns:p14="http://schemas.microsoft.com/office/powerpoint/2010/main" val="3416068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0" y="228600"/>
            <a:ext cx="7773338" cy="1596177"/>
          </a:xfrm>
        </p:spPr>
        <p:txBody>
          <a:bodyPr>
            <a:normAutofit/>
          </a:bodyPr>
          <a:lstStyle/>
          <a:p>
            <a:r>
              <a:rPr lang="en-US" sz="4800" dirty="0" smtClean="0"/>
              <a:t>Example #1 </a:t>
            </a:r>
            <a:r>
              <a:rPr lang="en-US" sz="4800" dirty="0"/>
              <a:t>Four-Year </a:t>
            </a:r>
            <a:r>
              <a:rPr lang="en-US" sz="4800" dirty="0" smtClean="0"/>
              <a:t>GPA</a:t>
            </a:r>
            <a:endParaRPr lang="en-US" sz="4800"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578187150"/>
              </p:ext>
            </p:extLst>
          </p:nvPr>
        </p:nvGraphicFramePr>
        <p:xfrm>
          <a:off x="533399" y="1295400"/>
          <a:ext cx="8077199" cy="5450840"/>
        </p:xfrm>
        <a:graphic>
          <a:graphicData uri="http://schemas.openxmlformats.org/drawingml/2006/table">
            <a:tbl>
              <a:tblPr firstRow="1" bandRow="1">
                <a:tableStyleId>{5C22544A-7EE6-4342-B048-85BDC9FD1C3A}</a:tableStyleId>
              </a:tblPr>
              <a:tblGrid>
                <a:gridCol w="2767188"/>
                <a:gridCol w="822677"/>
                <a:gridCol w="2094089"/>
                <a:gridCol w="2393245"/>
              </a:tblGrid>
              <a:tr h="370840">
                <a:tc>
                  <a:txBody>
                    <a:bodyPr/>
                    <a:lstStyle/>
                    <a:p>
                      <a:pPr algn="ctr"/>
                      <a:r>
                        <a:rPr lang="en-US" dirty="0" smtClean="0"/>
                        <a:t>Class</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Grade</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Quality Points</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Credits Earned/Attempted</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370840">
                <a:tc>
                  <a:txBody>
                    <a:bodyPr/>
                    <a:lstStyle/>
                    <a:p>
                      <a:pPr algn="ctr"/>
                      <a:r>
                        <a:rPr lang="en-US" i="0" u="none" dirty="0" smtClean="0"/>
                        <a:t>Honors</a:t>
                      </a:r>
                      <a:r>
                        <a:rPr lang="en-US" i="0" dirty="0" smtClean="0"/>
                        <a:t> English 10</a:t>
                      </a:r>
                      <a:endParaRPr lang="en-US" i="0"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Geometry</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3.3</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Adv. Topics</a:t>
                      </a:r>
                      <a:r>
                        <a:rPr lang="en-US" baseline="0" dirty="0" smtClean="0"/>
                        <a:t> in Geometry</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2.7</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Biology</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4.0</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US History</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3.7</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Physical</a:t>
                      </a:r>
                      <a:r>
                        <a:rPr lang="en-US" baseline="0" dirty="0" smtClean="0"/>
                        <a:t> Education</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4.3</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Spanish 2</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3.0</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u="sng" dirty="0" smtClean="0"/>
                        <a:t>Computer Info Systems</a:t>
                      </a:r>
                      <a:endParaRPr lang="en-US" u="sng"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A-</a:t>
                      </a:r>
                      <a:endParaRPr lang="en-US" u="sng"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3.7</a:t>
                      </a:r>
                      <a:endParaRPr lang="en-US" u="sng"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1/1</a:t>
                      </a:r>
                      <a:endParaRPr lang="en-US" u="sng"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b="1" dirty="0" smtClean="0"/>
                        <a:t>Totals</a:t>
                      </a: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28.8</a:t>
                      </a: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8/8</a:t>
                      </a:r>
                      <a:endParaRPr lang="en-US" b="1" dirty="0"/>
                    </a:p>
                  </a:txBody>
                  <a:tcPr marL="86361" marR="8636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gridSpan="4">
                  <a:txBody>
                    <a:bodyPr/>
                    <a:lstStyle/>
                    <a:p>
                      <a:pPr algn="ctr"/>
                      <a:r>
                        <a:rPr lang="en-US" b="1" dirty="0" smtClean="0"/>
                        <a:t>10</a:t>
                      </a:r>
                      <a:r>
                        <a:rPr lang="en-US" b="1" baseline="30000" dirty="0" smtClean="0"/>
                        <a:t>th</a:t>
                      </a:r>
                      <a:r>
                        <a:rPr lang="en-US" b="1" dirty="0" smtClean="0"/>
                        <a:t> Grade</a:t>
                      </a:r>
                      <a:r>
                        <a:rPr lang="en-US" b="1" baseline="0" dirty="0" smtClean="0"/>
                        <a:t> GPA:  3.6</a:t>
                      </a: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gridSpan="4">
                  <a:txBody>
                    <a:bodyPr/>
                    <a:lstStyle/>
                    <a:p>
                      <a:pPr algn="ctr"/>
                      <a:r>
                        <a:rPr lang="en-US" b="1" dirty="0" smtClean="0"/>
                        <a:t>Career GPA:  3.43</a:t>
                      </a: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690880">
                <a:tc gridSpan="4">
                  <a:txBody>
                    <a:bodyPr/>
                    <a:lstStyle/>
                    <a:p>
                      <a:pPr algn="ctr"/>
                      <a:r>
                        <a:rPr lang="en-US" sz="1400" dirty="0" smtClean="0"/>
                        <a:t>Career GPA is calculated by adding the total number of quality points from each school year and dividing it by the total number of credits attempted during a student’s career in high school. In this case 26.15+28.8=54.95/16 possible credits</a:t>
                      </a:r>
                      <a:r>
                        <a:rPr lang="en-US" sz="1400" baseline="0" dirty="0" smtClean="0"/>
                        <a:t> earned</a:t>
                      </a:r>
                      <a:r>
                        <a:rPr lang="en-US" sz="1400" dirty="0" smtClean="0"/>
                        <a:t>=3.43 GPA.</a:t>
                      </a:r>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bl>
          </a:graphicData>
        </a:graphic>
      </p:graphicFrame>
    </p:spTree>
    <p:extLst>
      <p:ext uri="{BB962C8B-B14F-4D97-AF65-F5344CB8AC3E}">
        <p14:creationId xmlns:p14="http://schemas.microsoft.com/office/powerpoint/2010/main" val="162838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914400"/>
          </a:xfrm>
        </p:spPr>
        <p:txBody>
          <a:bodyPr/>
          <a:lstStyle/>
          <a:p>
            <a:r>
              <a:rPr lang="en-US" sz="4800" dirty="0" smtClean="0"/>
              <a:t>Example #1 Four-Year </a:t>
            </a:r>
            <a:r>
              <a:rPr lang="en-US" sz="4800" dirty="0"/>
              <a:t>GPA</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873874232"/>
              </p:ext>
            </p:extLst>
          </p:nvPr>
        </p:nvGraphicFramePr>
        <p:xfrm>
          <a:off x="304800" y="1008797"/>
          <a:ext cx="8382000" cy="5669280"/>
        </p:xfrm>
        <a:graphic>
          <a:graphicData uri="http://schemas.openxmlformats.org/drawingml/2006/table">
            <a:tbl>
              <a:tblPr firstRow="1" bandRow="1">
                <a:tableStyleId>{5C22544A-7EE6-4342-B048-85BDC9FD1C3A}</a:tableStyleId>
              </a:tblPr>
              <a:tblGrid>
                <a:gridCol w="2743200"/>
                <a:gridCol w="914400"/>
                <a:gridCol w="2133600"/>
                <a:gridCol w="2590800"/>
              </a:tblGrid>
              <a:tr h="610829">
                <a:tc>
                  <a:txBody>
                    <a:bodyPr/>
                    <a:lstStyle/>
                    <a:p>
                      <a:pPr algn="ctr"/>
                      <a:r>
                        <a:rPr lang="en-US" dirty="0" smtClean="0"/>
                        <a:t>Class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Grade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Quality Points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Credits Earned/Attempted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610829">
                <a:tc>
                  <a:txBody>
                    <a:bodyPr/>
                    <a:lstStyle/>
                    <a:p>
                      <a:pPr algn="ctr"/>
                      <a:r>
                        <a:rPr lang="en-US" i="0" u="sng" dirty="0" smtClean="0"/>
                        <a:t>AP</a:t>
                      </a:r>
                      <a:r>
                        <a:rPr lang="en-US" i="0" baseline="0" dirty="0" smtClean="0"/>
                        <a:t> English Language/Composition</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B+</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4.1</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1/1</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pPr algn="ctr"/>
                      <a:r>
                        <a:rPr lang="en-US" i="0" u="none" dirty="0" smtClean="0"/>
                        <a:t>AP</a:t>
                      </a:r>
                      <a:r>
                        <a:rPr lang="en-US" i="0" baseline="0" dirty="0" smtClean="0"/>
                        <a:t> Biology (Part 1)</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A-</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4.6</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1/1</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045">
                <a:tc>
                  <a:txBody>
                    <a:bodyPr/>
                    <a:lstStyle/>
                    <a:p>
                      <a:pPr algn="ctr"/>
                      <a:r>
                        <a:rPr lang="en-US" i="0" u="none" dirty="0" smtClean="0"/>
                        <a:t>AP </a:t>
                      </a:r>
                      <a:r>
                        <a:rPr lang="en-US" i="0" dirty="0" smtClean="0"/>
                        <a:t>Biology (Part 2)</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B+</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4.1</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1/1</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045">
                <a:tc>
                  <a:txBody>
                    <a:bodyPr/>
                    <a:lstStyle/>
                    <a:p>
                      <a:pPr algn="ctr"/>
                      <a:r>
                        <a:rPr lang="en-US" dirty="0" smtClean="0"/>
                        <a:t>Algebra 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045">
                <a:tc>
                  <a:txBody>
                    <a:bodyPr/>
                    <a:lstStyle/>
                    <a:p>
                      <a:pPr algn="ctr"/>
                      <a:r>
                        <a:rPr lang="en-US" dirty="0" smtClean="0"/>
                        <a:t>Psychology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045">
                <a:tc>
                  <a:txBody>
                    <a:bodyPr/>
                    <a:lstStyle/>
                    <a:p>
                      <a:pPr algn="ctr"/>
                      <a:r>
                        <a:rPr lang="en-US" dirty="0" smtClean="0"/>
                        <a:t>Physical Education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045">
                <a:tc>
                  <a:txBody>
                    <a:bodyPr/>
                    <a:lstStyle/>
                    <a:p>
                      <a:pPr algn="ctr"/>
                      <a:r>
                        <a:rPr lang="en-US" dirty="0" smtClean="0"/>
                        <a:t>Spanish 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045">
                <a:tc>
                  <a:txBody>
                    <a:bodyPr/>
                    <a:lstStyle/>
                    <a:p>
                      <a:pPr algn="ctr"/>
                      <a:r>
                        <a:rPr lang="en-US" u="sng" dirty="0" smtClean="0"/>
                        <a:t>Film</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A</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4.0</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1/1</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045">
                <a:tc>
                  <a:txBody>
                    <a:bodyPr/>
                    <a:lstStyle/>
                    <a:p>
                      <a:pPr algn="ctr"/>
                      <a:r>
                        <a:rPr lang="en-US" b="1" dirty="0" smtClean="0"/>
                        <a:t>Totals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30.5</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8/8</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045">
                <a:tc gridSpan="4">
                  <a:txBody>
                    <a:bodyPr/>
                    <a:lstStyle/>
                    <a:p>
                      <a:pPr algn="ctr"/>
                      <a:r>
                        <a:rPr lang="en-US" b="1" dirty="0" smtClean="0"/>
                        <a:t>11</a:t>
                      </a:r>
                      <a:r>
                        <a:rPr lang="en-US" b="1" baseline="30000" dirty="0" smtClean="0"/>
                        <a:t>th</a:t>
                      </a:r>
                      <a:r>
                        <a:rPr lang="en-US" b="1" dirty="0" smtClean="0"/>
                        <a:t> Grade GPA: 3.81</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r>
              <a:tr h="349045">
                <a:tc gridSpan="4">
                  <a:txBody>
                    <a:bodyPr/>
                    <a:lstStyle/>
                    <a:p>
                      <a:pPr algn="ctr"/>
                      <a:r>
                        <a:rPr lang="en-US" b="1" dirty="0" smtClean="0"/>
                        <a:t>Career GPA:  3.56</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698090">
                <a:tc gridSpan="4">
                  <a:txBody>
                    <a:bodyPr/>
                    <a:lstStyle/>
                    <a:p>
                      <a:pPr algn="ctr"/>
                      <a:r>
                        <a:rPr lang="en-US" sz="1400" dirty="0" smtClean="0"/>
                        <a:t>Career GPA is calculated by adding the total</a:t>
                      </a:r>
                      <a:r>
                        <a:rPr lang="en-US" sz="1400" baseline="0" dirty="0" smtClean="0"/>
                        <a:t> number of quality points </a:t>
                      </a:r>
                      <a:r>
                        <a:rPr lang="en-US" sz="1400" dirty="0" smtClean="0"/>
                        <a:t>from each school year and dividing it by the total number of credits attempted during a student’s career in high school.</a:t>
                      </a:r>
                      <a:r>
                        <a:rPr lang="en-US" sz="1400" baseline="0" dirty="0" smtClean="0"/>
                        <a:t> Take 26.15+28.8+30.5=85.45/24 =3.56 GPA.</a:t>
                      </a: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bl>
          </a:graphicData>
        </a:graphic>
      </p:graphicFrame>
    </p:spTree>
    <p:extLst>
      <p:ext uri="{BB962C8B-B14F-4D97-AF65-F5344CB8AC3E}">
        <p14:creationId xmlns:p14="http://schemas.microsoft.com/office/powerpoint/2010/main" val="889870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985" y="0"/>
            <a:ext cx="8229600" cy="914400"/>
          </a:xfrm>
        </p:spPr>
        <p:txBody>
          <a:bodyPr/>
          <a:lstStyle/>
          <a:p>
            <a:r>
              <a:rPr lang="en-US" sz="4800" dirty="0" smtClean="0"/>
              <a:t>Example #1 Four-Year </a:t>
            </a:r>
            <a:r>
              <a:rPr lang="en-US" sz="4800" dirty="0"/>
              <a:t>GPA</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693860678"/>
              </p:ext>
            </p:extLst>
          </p:nvPr>
        </p:nvGraphicFramePr>
        <p:xfrm>
          <a:off x="471985" y="914400"/>
          <a:ext cx="8229600" cy="5796280"/>
        </p:xfrm>
        <a:graphic>
          <a:graphicData uri="http://schemas.openxmlformats.org/drawingml/2006/table">
            <a:tbl>
              <a:tblPr firstRow="1" bandRow="1">
                <a:tableStyleId>{5C22544A-7EE6-4342-B048-85BDC9FD1C3A}</a:tableStyleId>
              </a:tblPr>
              <a:tblGrid>
                <a:gridCol w="2590800"/>
                <a:gridCol w="1295400"/>
                <a:gridCol w="2133600"/>
                <a:gridCol w="2209800"/>
              </a:tblGrid>
              <a:tr h="259080">
                <a:tc>
                  <a:txBody>
                    <a:bodyPr/>
                    <a:lstStyle/>
                    <a:p>
                      <a:pPr algn="ctr"/>
                      <a:r>
                        <a:rPr lang="en-US" dirty="0" smtClean="0"/>
                        <a:t>Class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Grade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Quality Points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Credits</a:t>
                      </a:r>
                      <a:r>
                        <a:rPr lang="en-US" baseline="0" dirty="0" smtClean="0"/>
                        <a:t> Earned/Attempted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370840">
                <a:tc>
                  <a:txBody>
                    <a:bodyPr/>
                    <a:lstStyle/>
                    <a:p>
                      <a:pPr algn="ctr"/>
                      <a:r>
                        <a:rPr lang="en-US" i="0" dirty="0" smtClean="0"/>
                        <a:t>AP English Literature/Composition</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B</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3.8</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1/1</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Pre-Calculus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i="0" dirty="0" smtClean="0"/>
                        <a:t>AP Statistics</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B</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3.8</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1/1</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0360">
                <a:tc>
                  <a:txBody>
                    <a:bodyPr/>
                    <a:lstStyle/>
                    <a:p>
                      <a:pPr algn="ctr"/>
                      <a:r>
                        <a:rPr lang="en-US" dirty="0" smtClean="0"/>
                        <a:t>Chemistry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i="0" dirty="0" smtClean="0"/>
                        <a:t>Honors</a:t>
                      </a:r>
                      <a:r>
                        <a:rPr lang="en-US" i="0" baseline="0" dirty="0" smtClean="0"/>
                        <a:t> Anatomy</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B</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3.3</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1/1</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1160">
                <a:tc>
                  <a:txBody>
                    <a:bodyPr/>
                    <a:lstStyle/>
                    <a:p>
                      <a:pPr algn="ctr"/>
                      <a:r>
                        <a:rPr lang="en-US" dirty="0" smtClean="0"/>
                        <a:t>Physical Education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1160">
                <a:tc>
                  <a:txBody>
                    <a:bodyPr/>
                    <a:lstStyle/>
                    <a:p>
                      <a:pPr algn="ctr"/>
                      <a:r>
                        <a:rPr lang="en-US" dirty="0" smtClean="0"/>
                        <a:t>Spanish</a:t>
                      </a:r>
                      <a:r>
                        <a:rPr lang="en-US" baseline="0" dirty="0" smtClean="0"/>
                        <a:t> 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1160">
                <a:tc>
                  <a:txBody>
                    <a:bodyPr/>
                    <a:lstStyle/>
                    <a:p>
                      <a:pPr algn="ctr"/>
                      <a:r>
                        <a:rPr lang="en-US" u="sng" dirty="0" smtClean="0"/>
                        <a:t>Sociology</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A-</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3.7</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1/1</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1160">
                <a:tc>
                  <a:txBody>
                    <a:bodyPr/>
                    <a:lstStyle/>
                    <a:p>
                      <a:pPr algn="ctr"/>
                      <a:r>
                        <a:rPr lang="en-US" b="1" dirty="0" smtClean="0"/>
                        <a:t>Totals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27.9</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8/8</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gridSpan="4">
                  <a:txBody>
                    <a:bodyPr/>
                    <a:lstStyle/>
                    <a:p>
                      <a:pPr algn="ctr"/>
                      <a:r>
                        <a:rPr lang="en-US" b="1" dirty="0" smtClean="0"/>
                        <a:t>12</a:t>
                      </a:r>
                      <a:r>
                        <a:rPr lang="en-US" b="1" baseline="30000" dirty="0" smtClean="0"/>
                        <a:t>th</a:t>
                      </a:r>
                      <a:r>
                        <a:rPr lang="en-US" b="1" dirty="0" smtClean="0"/>
                        <a:t> Grade GPA: 3.49</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r>
              <a:tr h="370840">
                <a:tc gridSpan="4">
                  <a:txBody>
                    <a:bodyPr/>
                    <a:lstStyle/>
                    <a:p>
                      <a:pPr algn="ctr"/>
                      <a:r>
                        <a:rPr lang="en-US" b="1" dirty="0" smtClean="0"/>
                        <a:t>Career GPA:  3.54</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smtClean="0"/>
                        <a:t>Career GPA is calculated by adding the total number of quality points from each school year and dividing it by the total number of credits attempted during a student’s career in high school. In this example t</a:t>
                      </a:r>
                      <a:r>
                        <a:rPr lang="en-US" sz="1400" baseline="0" dirty="0" smtClean="0"/>
                        <a:t>ake 26.15+28.8+30.5+27.9=113.35/32=3.56 GPA.</a:t>
                      </a:r>
                      <a:endParaRPr lang="en-US" sz="12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4110227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04800"/>
            <a:ext cx="7772400" cy="2505075"/>
          </a:xfrm>
        </p:spPr>
        <p:txBody>
          <a:bodyPr/>
          <a:lstStyle/>
          <a:p>
            <a:r>
              <a:rPr lang="en-US" dirty="0" smtClean="0"/>
              <a:t>Example #2</a:t>
            </a:r>
            <a:br>
              <a:rPr lang="en-US" dirty="0" smtClean="0"/>
            </a:br>
            <a:r>
              <a:rPr lang="en-US" dirty="0" smtClean="0"/>
              <a:t>Four-Year GPA</a:t>
            </a:r>
            <a:endParaRPr lang="en-US" dirty="0"/>
          </a:p>
        </p:txBody>
      </p:sp>
      <p:sp>
        <p:nvSpPr>
          <p:cNvPr id="5" name="Text Placeholder 4"/>
          <p:cNvSpPr>
            <a:spLocks noGrp="1"/>
          </p:cNvSpPr>
          <p:nvPr>
            <p:ph type="body" idx="1"/>
          </p:nvPr>
        </p:nvSpPr>
        <p:spPr>
          <a:xfrm>
            <a:off x="685800" y="2819400"/>
            <a:ext cx="7772400" cy="1131887"/>
          </a:xfrm>
        </p:spPr>
        <p:txBody>
          <a:bodyPr>
            <a:normAutofit fontScale="85000" lnSpcReduction="20000"/>
          </a:bodyPr>
          <a:lstStyle/>
          <a:p>
            <a:r>
              <a:rPr lang="en-US" dirty="0">
                <a:solidFill>
                  <a:schemeClr val="tx2"/>
                </a:solidFill>
              </a:rPr>
              <a:t>Is of a fictional student who </a:t>
            </a:r>
            <a:r>
              <a:rPr lang="en-US" dirty="0" smtClean="0">
                <a:solidFill>
                  <a:schemeClr val="tx2"/>
                </a:solidFill>
              </a:rPr>
              <a:t>failed one course during the ninth grade, but performed very well in subsequent years. See how the failing just one course impacted this fictional student for the rest of their high school career.</a:t>
            </a:r>
            <a:endParaRPr lang="en-US" dirty="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4249310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270" y="156423"/>
            <a:ext cx="7773338" cy="986577"/>
          </a:xfrm>
        </p:spPr>
        <p:txBody>
          <a:bodyPr>
            <a:normAutofit/>
          </a:bodyPr>
          <a:lstStyle/>
          <a:p>
            <a:r>
              <a:rPr lang="en-US" sz="4800" dirty="0" smtClean="0"/>
              <a:t>Example #2 </a:t>
            </a:r>
            <a:r>
              <a:rPr lang="en-US" sz="4800" dirty="0"/>
              <a:t>Four-Year GPA</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227266357"/>
              </p:ext>
            </p:extLst>
          </p:nvPr>
        </p:nvGraphicFramePr>
        <p:xfrm>
          <a:off x="686270" y="1162334"/>
          <a:ext cx="7772400" cy="5527040"/>
        </p:xfrm>
        <a:graphic>
          <a:graphicData uri="http://schemas.openxmlformats.org/drawingml/2006/table">
            <a:tbl>
              <a:tblPr firstRow="1" bandRow="1">
                <a:tableStyleId>{5C22544A-7EE6-4342-B048-85BDC9FD1C3A}</a:tableStyleId>
              </a:tblPr>
              <a:tblGrid>
                <a:gridCol w="2514130"/>
                <a:gridCol w="796336"/>
                <a:gridCol w="2302934"/>
                <a:gridCol w="2159000"/>
              </a:tblGrid>
              <a:tr h="370840">
                <a:tc>
                  <a:txBody>
                    <a:bodyPr/>
                    <a:lstStyle/>
                    <a:p>
                      <a:pPr algn="ctr"/>
                      <a:r>
                        <a:rPr lang="en-US" dirty="0" smtClean="0"/>
                        <a:t>Class</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Grade</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Quality Points</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Credits</a:t>
                      </a:r>
                      <a:r>
                        <a:rPr lang="en-US" baseline="0" dirty="0" smtClean="0"/>
                        <a:t> Earned/Attempted</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370840">
                <a:tc>
                  <a:txBody>
                    <a:bodyPr/>
                    <a:lstStyle/>
                    <a:p>
                      <a:pPr algn="ctr"/>
                      <a:r>
                        <a:rPr lang="en-US" dirty="0" smtClean="0"/>
                        <a:t>English 9</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3.0</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Algebra 1 Semester 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2.3</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i="0" dirty="0" smtClean="0"/>
                        <a:t>Algebra 1 Semester 2</a:t>
                      </a:r>
                      <a:endParaRPr lang="en-US" i="0"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F</a:t>
                      </a:r>
                      <a:endParaRPr lang="en-US" i="0"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0.0</a:t>
                      </a:r>
                      <a:endParaRPr lang="en-US" i="0"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0/1</a:t>
                      </a:r>
                      <a:endParaRPr lang="en-US" i="0"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Environmental</a:t>
                      </a:r>
                      <a:r>
                        <a:rPr lang="en-US" baseline="0" dirty="0" smtClean="0"/>
                        <a:t> Science</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3.3</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World</a:t>
                      </a:r>
                      <a:r>
                        <a:rPr lang="en-US" baseline="0" dirty="0" smtClean="0"/>
                        <a:t> History 2</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3.7</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Writing Skills</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1.5 (3.0 x .5</a:t>
                      </a:r>
                      <a:r>
                        <a:rPr lang="en-US" baseline="0" dirty="0" smtClean="0"/>
                        <a:t> credits = 1.5)</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.5/.5</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Health/PE</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2.0 (4.0 x .5 credits = 2.0)</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.5/.5</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Computer Info Sys.</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3.3</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Vocal</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D</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1.0</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b="1" dirty="0" smtClean="0"/>
                        <a:t>Totals</a:t>
                      </a: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20.1</a:t>
                      </a: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7/8</a:t>
                      </a: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gridSpan="4">
                  <a:txBody>
                    <a:bodyPr/>
                    <a:lstStyle/>
                    <a:p>
                      <a:pPr algn="ctr"/>
                      <a:r>
                        <a:rPr lang="en-US" b="1" dirty="0" smtClean="0"/>
                        <a:t>9</a:t>
                      </a:r>
                      <a:r>
                        <a:rPr lang="en-US" b="1" baseline="30000" dirty="0" smtClean="0"/>
                        <a:t>th</a:t>
                      </a:r>
                      <a:r>
                        <a:rPr lang="en-US" b="1" baseline="0" dirty="0" smtClean="0"/>
                        <a:t> Grade GPA:  2.51</a:t>
                      </a:r>
                    </a:p>
                    <a:p>
                      <a:pPr algn="ctr"/>
                      <a:r>
                        <a:rPr lang="en-US" baseline="0" dirty="0" smtClean="0"/>
                        <a:t>20.1 quality points divided by 8 possible credits = 2.51 GPA</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981105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sz="4800" dirty="0" smtClean="0"/>
              <a:t>Example </a:t>
            </a:r>
            <a:r>
              <a:rPr lang="en-US" sz="4800" dirty="0"/>
              <a:t>#2 Four-Year GPA</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713885708"/>
              </p:ext>
            </p:extLst>
          </p:nvPr>
        </p:nvGraphicFramePr>
        <p:xfrm>
          <a:off x="457200" y="1066800"/>
          <a:ext cx="8229600" cy="5450840"/>
        </p:xfrm>
        <a:graphic>
          <a:graphicData uri="http://schemas.openxmlformats.org/drawingml/2006/table">
            <a:tbl>
              <a:tblPr firstRow="1" bandRow="1">
                <a:tableStyleId>{5C22544A-7EE6-4342-B048-85BDC9FD1C3A}</a:tableStyleId>
              </a:tblPr>
              <a:tblGrid>
                <a:gridCol w="2590800"/>
                <a:gridCol w="838200"/>
                <a:gridCol w="2438400"/>
                <a:gridCol w="2362200"/>
              </a:tblGrid>
              <a:tr h="370840">
                <a:tc>
                  <a:txBody>
                    <a:bodyPr/>
                    <a:lstStyle/>
                    <a:p>
                      <a:pPr algn="ctr"/>
                      <a:r>
                        <a:rPr lang="en-US" i="0" dirty="0" smtClean="0"/>
                        <a:t>Class</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i="0" dirty="0" smtClean="0"/>
                        <a:t>Grade</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i="0" dirty="0" smtClean="0"/>
                        <a:t>Quality Points</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i="0" dirty="0" smtClean="0"/>
                        <a:t>Credits Earned/Attempted</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370840">
                <a:tc>
                  <a:txBody>
                    <a:bodyPr/>
                    <a:lstStyle/>
                    <a:p>
                      <a:pPr algn="ctr"/>
                      <a:r>
                        <a:rPr lang="en-US" i="0" dirty="0" smtClean="0"/>
                        <a:t>Honors English</a:t>
                      </a:r>
                      <a:r>
                        <a:rPr lang="en-US" i="0" baseline="0" dirty="0" smtClean="0"/>
                        <a:t> 10</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B</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3.3</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1/1</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Algebra 1 Semester 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Geometry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Biology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US History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Physical</a:t>
                      </a:r>
                      <a:r>
                        <a:rPr lang="en-US" baseline="0" dirty="0" smtClean="0"/>
                        <a:t> Education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Spanish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dirty="0" smtClean="0"/>
                        <a:t>Sci-Tech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b="1" dirty="0" smtClean="0"/>
                        <a:t>Totals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8</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gridSpan="4">
                  <a:txBody>
                    <a:bodyPr/>
                    <a:lstStyle/>
                    <a:p>
                      <a:pPr algn="ctr"/>
                      <a:r>
                        <a:rPr lang="en-US" b="1" dirty="0" smtClean="0"/>
                        <a:t>10</a:t>
                      </a:r>
                      <a:r>
                        <a:rPr lang="en-US" b="1" baseline="30000" dirty="0" smtClean="0"/>
                        <a:t>th</a:t>
                      </a:r>
                      <a:r>
                        <a:rPr lang="en-US" b="1" dirty="0" smtClean="0"/>
                        <a:t> Grade GPA: 3.26</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gridSpan="4">
                  <a:txBody>
                    <a:bodyPr/>
                    <a:lstStyle/>
                    <a:p>
                      <a:pPr algn="ctr"/>
                      <a:r>
                        <a:rPr lang="en-US" b="1" dirty="0" smtClean="0"/>
                        <a:t>Career GPA:  2.89</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r>
              <a:tr h="370840">
                <a:tc gridSpan="4">
                  <a:txBody>
                    <a:bodyPr/>
                    <a:lstStyle/>
                    <a:p>
                      <a:pPr algn="ctr"/>
                      <a:r>
                        <a:rPr lang="en-US" sz="1400" b="0" dirty="0" smtClean="0"/>
                        <a:t>Career GPA is calculated by adding the total number of quality points from each school year and dividing it by the total number of credits attempted during</a:t>
                      </a:r>
                      <a:r>
                        <a:rPr lang="en-US" sz="1400" b="0" baseline="0" dirty="0" smtClean="0"/>
                        <a:t> a student’s career in high school</a:t>
                      </a:r>
                      <a:r>
                        <a:rPr lang="en-US" sz="1400" b="0" dirty="0" smtClean="0"/>
                        <a:t>. In this case 20.1 + 26.1=46.2/16 possible credits</a:t>
                      </a:r>
                      <a:r>
                        <a:rPr lang="en-US" sz="1400" b="0" baseline="0" dirty="0" smtClean="0"/>
                        <a:t> = 2.89 GPA.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769214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878" y="15922"/>
            <a:ext cx="7773338" cy="1376495"/>
          </a:xfrm>
        </p:spPr>
        <p:txBody>
          <a:bodyPr>
            <a:normAutofit/>
          </a:bodyPr>
          <a:lstStyle/>
          <a:p>
            <a:r>
              <a:rPr lang="en-US" sz="4800" dirty="0" smtClean="0"/>
              <a:t>Example </a:t>
            </a:r>
            <a:r>
              <a:rPr lang="en-US" sz="4800" dirty="0"/>
              <a:t>#2 Four-Year GPA</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368388010"/>
              </p:ext>
            </p:extLst>
          </p:nvPr>
        </p:nvGraphicFramePr>
        <p:xfrm>
          <a:off x="555946" y="1014627"/>
          <a:ext cx="8077201" cy="5824039"/>
        </p:xfrm>
        <a:graphic>
          <a:graphicData uri="http://schemas.openxmlformats.org/drawingml/2006/table">
            <a:tbl>
              <a:tblPr firstRow="1" bandRow="1">
                <a:tableStyleId>{5C22544A-7EE6-4342-B048-85BDC9FD1C3A}</a:tableStyleId>
              </a:tblPr>
              <a:tblGrid>
                <a:gridCol w="2841978"/>
                <a:gridCol w="822678"/>
                <a:gridCol w="2094089"/>
                <a:gridCol w="2318456"/>
              </a:tblGrid>
              <a:tr h="898373">
                <a:tc>
                  <a:txBody>
                    <a:bodyPr/>
                    <a:lstStyle/>
                    <a:p>
                      <a:pPr algn="ctr"/>
                      <a:r>
                        <a:rPr lang="en-US" dirty="0" smtClean="0"/>
                        <a:t>Class</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Grade</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Quality Points</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Credits Earned/Attempted</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381286">
                <a:tc>
                  <a:txBody>
                    <a:bodyPr/>
                    <a:lstStyle/>
                    <a:p>
                      <a:pPr algn="ctr"/>
                      <a:r>
                        <a:rPr lang="en-US" dirty="0" smtClean="0"/>
                        <a:t>English 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3.7</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286">
                <a:tc>
                  <a:txBody>
                    <a:bodyPr/>
                    <a:lstStyle/>
                    <a:p>
                      <a:pPr algn="ctr"/>
                      <a:r>
                        <a:rPr lang="en-US" dirty="0" smtClean="0"/>
                        <a:t>Algebra 2</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3.0</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286">
                <a:tc>
                  <a:txBody>
                    <a:bodyPr/>
                    <a:lstStyle/>
                    <a:p>
                      <a:pPr algn="ctr"/>
                      <a:r>
                        <a:rPr lang="en-US" dirty="0" smtClean="0"/>
                        <a:t>Chemistry</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2.7</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286">
                <a:tc>
                  <a:txBody>
                    <a:bodyPr/>
                    <a:lstStyle/>
                    <a:p>
                      <a:pPr algn="ctr"/>
                      <a:r>
                        <a:rPr lang="en-US" dirty="0" smtClean="0"/>
                        <a:t>Government and Civics</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3.3</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286">
                <a:tc>
                  <a:txBody>
                    <a:bodyPr/>
                    <a:lstStyle/>
                    <a:p>
                      <a:pPr algn="ctr"/>
                      <a:r>
                        <a:rPr lang="en-US" dirty="0" smtClean="0"/>
                        <a:t>Physical</a:t>
                      </a:r>
                      <a:r>
                        <a:rPr lang="en-US" baseline="0" dirty="0" smtClean="0"/>
                        <a:t> Education</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4.0</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286">
                <a:tc>
                  <a:txBody>
                    <a:bodyPr/>
                    <a:lstStyle/>
                    <a:p>
                      <a:pPr algn="ctr"/>
                      <a:r>
                        <a:rPr lang="en-US" dirty="0" smtClean="0"/>
                        <a:t>Spanish 2</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2.0</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286">
                <a:tc>
                  <a:txBody>
                    <a:bodyPr/>
                    <a:lstStyle/>
                    <a:p>
                      <a:pPr algn="ctr"/>
                      <a:r>
                        <a:rPr lang="en-US" dirty="0" smtClean="0"/>
                        <a:t>Yearbook</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3.0</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286">
                <a:tc>
                  <a:txBody>
                    <a:bodyPr/>
                    <a:lstStyle/>
                    <a:p>
                      <a:pPr algn="ctr"/>
                      <a:r>
                        <a:rPr lang="en-US" dirty="0" smtClean="0"/>
                        <a:t>Art</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3.3</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286">
                <a:tc>
                  <a:txBody>
                    <a:bodyPr/>
                    <a:lstStyle/>
                    <a:p>
                      <a:pPr algn="ctr"/>
                      <a:r>
                        <a:rPr lang="en-US" b="1" dirty="0" smtClean="0"/>
                        <a:t>Totals</a:t>
                      </a: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25</a:t>
                      </a: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8/8</a:t>
                      </a: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286">
                <a:tc gridSpan="4">
                  <a:txBody>
                    <a:bodyPr/>
                    <a:lstStyle/>
                    <a:p>
                      <a:pPr algn="ctr"/>
                      <a:r>
                        <a:rPr lang="en-US" b="1" dirty="0" smtClean="0"/>
                        <a:t>11</a:t>
                      </a:r>
                      <a:r>
                        <a:rPr lang="en-US" b="1" baseline="30000" dirty="0" smtClean="0"/>
                        <a:t>th</a:t>
                      </a:r>
                      <a:r>
                        <a:rPr lang="en-US" b="1" dirty="0" smtClean="0"/>
                        <a:t> Grade GPA: 3.13</a:t>
                      </a: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286">
                <a:tc gridSpan="4">
                  <a:txBody>
                    <a:bodyPr/>
                    <a:lstStyle/>
                    <a:p>
                      <a:pPr algn="ctr"/>
                      <a:r>
                        <a:rPr lang="en-US" b="1" dirty="0" smtClean="0"/>
                        <a:t>Career GPA: 2.96</a:t>
                      </a:r>
                      <a:endParaRPr lang="en-US" b="1" dirty="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r>
              <a:tr h="470079">
                <a:tc gridSpan="4">
                  <a:txBody>
                    <a:bodyPr/>
                    <a:lstStyle/>
                    <a:p>
                      <a:pPr algn="ctr"/>
                      <a:r>
                        <a:rPr lang="en-US" sz="1400" dirty="0" smtClean="0"/>
                        <a:t>Career GPA is calculated by adding the total of quality points from each school year and dividing it by the total number of credits attempted during a student’s career in high school. In this case you add</a:t>
                      </a:r>
                      <a:r>
                        <a:rPr lang="en-US" sz="1400" baseline="0" dirty="0" smtClean="0"/>
                        <a:t> 20.1 +  26.1 + 25=71.2/24 possible credits =2.96 GPA.</a:t>
                      </a:r>
                      <a:endParaRPr lang="en-US" sz="1400" dirty="0" smtClean="0"/>
                    </a:p>
                  </a:txBody>
                  <a:tcPr marL="86361" marR="863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208688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4800" dirty="0" smtClean="0"/>
              <a:t>Example </a:t>
            </a:r>
            <a:r>
              <a:rPr lang="en-US" sz="4800" dirty="0"/>
              <a:t>#2 Four-Year GPA</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617369010"/>
              </p:ext>
            </p:extLst>
          </p:nvPr>
        </p:nvGraphicFramePr>
        <p:xfrm>
          <a:off x="304801" y="1000836"/>
          <a:ext cx="8534398" cy="5822708"/>
        </p:xfrm>
        <a:graphic>
          <a:graphicData uri="http://schemas.openxmlformats.org/drawingml/2006/table">
            <a:tbl>
              <a:tblPr firstRow="1" bandRow="1">
                <a:tableStyleId>{5C22544A-7EE6-4342-B048-85BDC9FD1C3A}</a:tableStyleId>
              </a:tblPr>
              <a:tblGrid>
                <a:gridCol w="3002844"/>
                <a:gridCol w="948266"/>
                <a:gridCol w="2133600"/>
                <a:gridCol w="2449688"/>
              </a:tblGrid>
              <a:tr h="659969">
                <a:tc>
                  <a:txBody>
                    <a:bodyPr/>
                    <a:lstStyle/>
                    <a:p>
                      <a:pPr algn="ctr"/>
                      <a:r>
                        <a:rPr lang="en-US" dirty="0" smtClean="0"/>
                        <a:t>Class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Grade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Quality</a:t>
                      </a:r>
                      <a:r>
                        <a:rPr lang="en-US" baseline="0" dirty="0" smtClean="0"/>
                        <a:t> Points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Credits</a:t>
                      </a:r>
                      <a:r>
                        <a:rPr lang="en-US" baseline="0" dirty="0" smtClean="0"/>
                        <a:t> Earned/Attempted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659969">
                <a:tc>
                  <a:txBody>
                    <a:bodyPr/>
                    <a:lstStyle/>
                    <a:p>
                      <a:pPr algn="ctr"/>
                      <a:r>
                        <a:rPr lang="en-US" i="0" dirty="0" smtClean="0"/>
                        <a:t>AP English Literature/Composition</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B</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3.8</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1/1</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125">
                <a:tc>
                  <a:txBody>
                    <a:bodyPr/>
                    <a:lstStyle/>
                    <a:p>
                      <a:pPr algn="ctr"/>
                      <a:r>
                        <a:rPr lang="en-US" dirty="0" smtClean="0"/>
                        <a:t>Algebra/Trigonometry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125">
                <a:tc>
                  <a:txBody>
                    <a:bodyPr/>
                    <a:lstStyle/>
                    <a:p>
                      <a:pPr algn="ctr"/>
                      <a:r>
                        <a:rPr lang="en-US" dirty="0" smtClean="0"/>
                        <a:t>Intro. Human Anatomy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125">
                <a:tc>
                  <a:txBody>
                    <a:bodyPr/>
                    <a:lstStyle/>
                    <a:p>
                      <a:pPr algn="ctr"/>
                      <a:r>
                        <a:rPr lang="en-US" dirty="0" smtClean="0"/>
                        <a:t>Psychology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125">
                <a:tc>
                  <a:txBody>
                    <a:bodyPr/>
                    <a:lstStyle/>
                    <a:p>
                      <a:pPr algn="ctr"/>
                      <a:r>
                        <a:rPr lang="en-US" dirty="0" smtClean="0"/>
                        <a:t>Sociology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125">
                <a:tc>
                  <a:txBody>
                    <a:bodyPr/>
                    <a:lstStyle/>
                    <a:p>
                      <a:pPr algn="ctr"/>
                      <a:r>
                        <a:rPr lang="en-US" dirty="0" smtClean="0"/>
                        <a:t>Physical</a:t>
                      </a:r>
                      <a:r>
                        <a:rPr lang="en-US" baseline="0" dirty="0" smtClean="0"/>
                        <a:t> Education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125">
                <a:tc>
                  <a:txBody>
                    <a:bodyPr/>
                    <a:lstStyle/>
                    <a:p>
                      <a:pPr algn="ctr"/>
                      <a:r>
                        <a:rPr lang="en-US" dirty="0" smtClean="0"/>
                        <a:t>Spanish 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125">
                <a:tc>
                  <a:txBody>
                    <a:bodyPr/>
                    <a:lstStyle/>
                    <a:p>
                      <a:pPr algn="ctr"/>
                      <a:r>
                        <a:rPr lang="en-US" dirty="0" smtClean="0"/>
                        <a:t>Art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125">
                <a:tc>
                  <a:txBody>
                    <a:bodyPr/>
                    <a:lstStyle/>
                    <a:p>
                      <a:pPr algn="ctr"/>
                      <a:r>
                        <a:rPr lang="en-US" b="1" dirty="0" smtClean="0"/>
                        <a:t>Totals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26.9</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8/8</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125">
                <a:tc gridSpan="4">
                  <a:txBody>
                    <a:bodyPr/>
                    <a:lstStyle/>
                    <a:p>
                      <a:pPr algn="ctr"/>
                      <a:r>
                        <a:rPr lang="en-US" b="1" dirty="0" smtClean="0"/>
                        <a:t>12</a:t>
                      </a:r>
                      <a:r>
                        <a:rPr lang="en-US" b="1" baseline="30000" dirty="0" smtClean="0"/>
                        <a:t>th</a:t>
                      </a:r>
                      <a:r>
                        <a:rPr lang="en-US" b="1" baseline="0" dirty="0" smtClean="0"/>
                        <a:t> Grade GPA: 3.36</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a:p>
                  </a:txBody>
                  <a:tcPr>
                    <a:lnT w="12700" cap="flat" cmpd="sng" algn="ctr">
                      <a:solidFill>
                        <a:schemeClr val="tx1"/>
                      </a:solidFill>
                      <a:prstDash val="solid"/>
                      <a:round/>
                      <a:headEnd type="none" w="med" len="med"/>
                      <a:tailEnd type="none" w="med" len="med"/>
                    </a:lnT>
                  </a:tcPr>
                </a:tc>
                <a:tc hMerge="1">
                  <a:txBody>
                    <a:bodyPr/>
                    <a:lstStyle/>
                    <a:p>
                      <a:pPr algn="ctr"/>
                      <a:endParaRPr lang="en-US"/>
                    </a:p>
                  </a:txBody>
                  <a:tcPr>
                    <a:lnT w="12700" cap="flat" cmpd="sng" algn="ctr">
                      <a:solidFill>
                        <a:schemeClr val="tx1"/>
                      </a:solidFill>
                      <a:prstDash val="solid"/>
                      <a:round/>
                      <a:headEnd type="none" w="med" len="med"/>
                      <a:tailEnd type="none" w="med" len="med"/>
                    </a:lnT>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r>
              <a:tr h="377125">
                <a:tc gridSpan="4">
                  <a:txBody>
                    <a:bodyPr/>
                    <a:lstStyle/>
                    <a:p>
                      <a:pPr algn="ctr"/>
                      <a:r>
                        <a:rPr lang="en-US" b="1" dirty="0" smtClean="0"/>
                        <a:t>Career GPA:</a:t>
                      </a:r>
                      <a:r>
                        <a:rPr lang="en-US" b="1" baseline="0" dirty="0" smtClean="0"/>
                        <a:t> 3.07</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471407">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Career GPA is calculated by adding the total number of quality points from each school year and dividing it by the total number of credits attempted during a student’s career in high school. In this case you add</a:t>
                      </a:r>
                      <a:r>
                        <a:rPr lang="en-US" sz="1400" baseline="0" dirty="0" smtClean="0"/>
                        <a:t> 20.1 +  26.1 + 25 + 26.9=98.1/32 possible credits =3.07 GPA</a:t>
                      </a:r>
                      <a:r>
                        <a:rPr lang="en-US" sz="1200" baseline="0" dirty="0" smtClean="0"/>
                        <a:t>.</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567169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What is a Grade point average (gpa)?</a:t>
            </a:r>
            <a:endParaRPr lang="en-US" sz="4800" dirty="0"/>
          </a:p>
        </p:txBody>
      </p:sp>
      <p:sp>
        <p:nvSpPr>
          <p:cNvPr id="3" name="Content Placeholder 2"/>
          <p:cNvSpPr>
            <a:spLocks noGrp="1"/>
          </p:cNvSpPr>
          <p:nvPr>
            <p:ph sz="quarter" idx="13"/>
          </p:nvPr>
        </p:nvSpPr>
        <p:spPr/>
        <p:txBody>
          <a:bodyPr>
            <a:normAutofit/>
          </a:bodyPr>
          <a:lstStyle/>
          <a:p>
            <a:r>
              <a:rPr lang="en-US" dirty="0" smtClean="0">
                <a:solidFill>
                  <a:schemeClr val="tx2"/>
                </a:solidFill>
              </a:rPr>
              <a:t>It is a noun</a:t>
            </a:r>
          </a:p>
          <a:p>
            <a:r>
              <a:rPr lang="en-US" dirty="0" smtClean="0">
                <a:solidFill>
                  <a:schemeClr val="tx2"/>
                </a:solidFill>
              </a:rPr>
              <a:t>“A </a:t>
            </a:r>
            <a:r>
              <a:rPr lang="en-US" dirty="0">
                <a:solidFill>
                  <a:schemeClr val="tx2"/>
                </a:solidFill>
              </a:rPr>
              <a:t>number that indicates a student's average </a:t>
            </a:r>
            <a:r>
              <a:rPr lang="en-US" dirty="0" smtClean="0">
                <a:solidFill>
                  <a:schemeClr val="tx2"/>
                </a:solidFill>
              </a:rPr>
              <a:t>grade” </a:t>
            </a:r>
            <a:r>
              <a:rPr lang="en-US" i="1" dirty="0" smtClean="0">
                <a:solidFill>
                  <a:schemeClr val="tx2"/>
                </a:solidFill>
              </a:rPr>
              <a:t>–Merriam-Webster.com</a:t>
            </a:r>
          </a:p>
          <a:p>
            <a:r>
              <a:rPr lang="en-US" dirty="0" smtClean="0">
                <a:solidFill>
                  <a:schemeClr val="tx2"/>
                </a:solidFill>
              </a:rPr>
              <a:t>“The </a:t>
            </a:r>
            <a:r>
              <a:rPr lang="en-US" dirty="0">
                <a:solidFill>
                  <a:schemeClr val="tx2"/>
                </a:solidFill>
              </a:rPr>
              <a:t>average obtained by dividing the total number of grade points earned by the total number of credits </a:t>
            </a:r>
            <a:r>
              <a:rPr lang="en-US" u="sng" dirty="0">
                <a:solidFill>
                  <a:schemeClr val="tx2"/>
                </a:solidFill>
              </a:rPr>
              <a:t>attempted</a:t>
            </a:r>
            <a:r>
              <a:rPr lang="en-US" dirty="0">
                <a:solidFill>
                  <a:schemeClr val="tx2"/>
                </a:solidFill>
              </a:rPr>
              <a:t> —called also quality point </a:t>
            </a:r>
            <a:r>
              <a:rPr lang="en-US" dirty="0" smtClean="0">
                <a:solidFill>
                  <a:schemeClr val="tx2"/>
                </a:solidFill>
              </a:rPr>
              <a:t>average” </a:t>
            </a:r>
            <a:r>
              <a:rPr lang="en-US" i="1" dirty="0" smtClean="0">
                <a:solidFill>
                  <a:schemeClr val="tx2"/>
                </a:solidFill>
              </a:rPr>
              <a:t>–Merriam-Webster.com</a:t>
            </a:r>
            <a:endParaRPr lang="en-US" i="1" dirty="0">
              <a:solidFill>
                <a:schemeClr val="tx2"/>
              </a:solidFill>
            </a:endParaRPr>
          </a:p>
          <a:p>
            <a:endParaRPr lang="en-US" dirty="0">
              <a:solidFill>
                <a:schemeClr val="tx2"/>
              </a:solidFill>
            </a:endParaRPr>
          </a:p>
          <a:p>
            <a:endParaRPr lang="en-US" dirty="0" smtClean="0">
              <a:solidFill>
                <a:schemeClr val="tx2"/>
              </a:solidFill>
            </a:endParaRPr>
          </a:p>
        </p:txBody>
      </p:sp>
    </p:spTree>
    <p:extLst>
      <p:ext uri="{BB962C8B-B14F-4D97-AF65-F5344CB8AC3E}">
        <p14:creationId xmlns:p14="http://schemas.microsoft.com/office/powerpoint/2010/main" val="2945984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200"/>
            <a:ext cx="8229600" cy="1600200"/>
          </a:xfrm>
        </p:spPr>
        <p:txBody>
          <a:bodyPr/>
          <a:lstStyle/>
          <a:p>
            <a:r>
              <a:rPr lang="en-US" sz="4800" dirty="0"/>
              <a:t>It is more than a noun…</a:t>
            </a:r>
          </a:p>
        </p:txBody>
      </p:sp>
    </p:spTree>
    <p:extLst>
      <p:ext uri="{BB962C8B-B14F-4D97-AF65-F5344CB8AC3E}">
        <p14:creationId xmlns:p14="http://schemas.microsoft.com/office/powerpoint/2010/main" val="403770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smtClean="0"/>
              <a:t>It is used in determining…</a:t>
            </a:r>
            <a:endParaRPr lang="en-US" sz="4800" dirty="0"/>
          </a:p>
        </p:txBody>
      </p:sp>
      <p:pic>
        <p:nvPicPr>
          <p:cNvPr id="2050" name="Picture 2" descr="C:\Documents and Settings\eurban\Local Settings\Temp\Temporary Internet Files\Content.IE5\3WA7Z1YS\MP900314164[1].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490949" y="1988219"/>
            <a:ext cx="3657600" cy="224332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sz="quarter" idx="14"/>
          </p:nvPr>
        </p:nvSpPr>
        <p:spPr>
          <a:xfrm>
            <a:off x="366230" y="1676400"/>
            <a:ext cx="4434840" cy="4724400"/>
          </a:xfrm>
        </p:spPr>
        <p:txBody>
          <a:bodyPr>
            <a:normAutofit/>
          </a:bodyPr>
          <a:lstStyle/>
          <a:p>
            <a:pPr marL="0" indent="0">
              <a:buNone/>
            </a:pPr>
            <a:endParaRPr lang="en-US" dirty="0" smtClean="0">
              <a:solidFill>
                <a:schemeClr val="tx2"/>
              </a:solidFill>
            </a:endParaRPr>
          </a:p>
          <a:p>
            <a:r>
              <a:rPr lang="en-US" dirty="0" smtClean="0">
                <a:solidFill>
                  <a:schemeClr val="tx2"/>
                </a:solidFill>
              </a:rPr>
              <a:t>Class rank</a:t>
            </a:r>
          </a:p>
          <a:p>
            <a:r>
              <a:rPr lang="en-US" dirty="0" smtClean="0">
                <a:solidFill>
                  <a:schemeClr val="tx2"/>
                </a:solidFill>
              </a:rPr>
              <a:t>High sports eligibility</a:t>
            </a:r>
          </a:p>
          <a:p>
            <a:r>
              <a:rPr lang="en-US" dirty="0" smtClean="0">
                <a:solidFill>
                  <a:schemeClr val="tx2"/>
                </a:solidFill>
              </a:rPr>
              <a:t>Honor society membership</a:t>
            </a:r>
          </a:p>
          <a:p>
            <a:r>
              <a:rPr lang="en-US" dirty="0" smtClean="0">
                <a:solidFill>
                  <a:schemeClr val="tx2"/>
                </a:solidFill>
              </a:rPr>
              <a:t>College admissions</a:t>
            </a:r>
          </a:p>
          <a:p>
            <a:r>
              <a:rPr lang="en-US" dirty="0" smtClean="0">
                <a:solidFill>
                  <a:schemeClr val="tx2"/>
                </a:solidFill>
              </a:rPr>
              <a:t>Scholarships</a:t>
            </a:r>
          </a:p>
          <a:p>
            <a:r>
              <a:rPr lang="en-US" dirty="0" smtClean="0">
                <a:solidFill>
                  <a:schemeClr val="tx2"/>
                </a:solidFill>
              </a:rPr>
              <a:t>NCAA eligibility</a:t>
            </a:r>
          </a:p>
          <a:p>
            <a:r>
              <a:rPr lang="en-US" dirty="0" smtClean="0">
                <a:solidFill>
                  <a:schemeClr val="tx2"/>
                </a:solidFill>
              </a:rPr>
              <a:t>Upon graduation from college, companies may use GPA when deciding to hire employees</a:t>
            </a:r>
            <a:endParaRPr lang="en-US" dirty="0">
              <a:solidFill>
                <a:schemeClr val="tx2"/>
              </a:solidFill>
            </a:endParaRPr>
          </a:p>
        </p:txBody>
      </p:sp>
      <p:pic>
        <p:nvPicPr>
          <p:cNvPr id="1026" name="Picture 2" descr="C:\Documents and Settings\eurban\Local Settings\Temp\Temporary Internet Files\Content.IE5\2QSKMAJM\MC90044651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2993409"/>
            <a:ext cx="1429207" cy="177119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eurban\Local Settings\Temp\Temporary Internet Files\Content.IE5\EN7L9GDU\MC90024037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5600" y="4764602"/>
            <a:ext cx="1812341" cy="125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816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Calculating GPA</a:t>
            </a:r>
            <a:endParaRPr lang="en-US" sz="4800" dirty="0"/>
          </a:p>
        </p:txBody>
      </p:sp>
      <p:sp>
        <p:nvSpPr>
          <p:cNvPr id="3" name="Content Placeholder 2"/>
          <p:cNvSpPr>
            <a:spLocks noGrp="1"/>
          </p:cNvSpPr>
          <p:nvPr>
            <p:ph sz="quarter" idx="13"/>
          </p:nvPr>
        </p:nvSpPr>
        <p:spPr>
          <a:xfrm>
            <a:off x="685330" y="1905001"/>
            <a:ext cx="7772870" cy="3886200"/>
          </a:xfrm>
        </p:spPr>
        <p:txBody>
          <a:bodyPr>
            <a:normAutofit fontScale="85000" lnSpcReduction="20000"/>
          </a:bodyPr>
          <a:lstStyle/>
          <a:p>
            <a:r>
              <a:rPr lang="en-US" sz="2000" dirty="0" smtClean="0">
                <a:solidFill>
                  <a:schemeClr val="tx2"/>
                </a:solidFill>
              </a:rPr>
              <a:t>For each letter grade you earn, there is a specific numerical value associated with that letter grade called quality points (chart on next slide).</a:t>
            </a:r>
          </a:p>
          <a:p>
            <a:r>
              <a:rPr lang="en-US" sz="2000" dirty="0" smtClean="0">
                <a:solidFill>
                  <a:schemeClr val="tx2"/>
                </a:solidFill>
              </a:rPr>
              <a:t>For each class you pass, you earn credit. Typically each class is worth 1 credit, but some classes are worth .5 credit.</a:t>
            </a:r>
            <a:endParaRPr lang="en-US" dirty="0">
              <a:solidFill>
                <a:schemeClr val="tx2"/>
              </a:solidFill>
            </a:endParaRPr>
          </a:p>
          <a:p>
            <a:r>
              <a:rPr lang="en-US" sz="2000" dirty="0" smtClean="0">
                <a:solidFill>
                  <a:schemeClr val="tx2"/>
                </a:solidFill>
              </a:rPr>
              <a:t>Take the numerical value  associated with the letter grade (the Quality points) and multiply it by the number of credits earned in that specific class.</a:t>
            </a:r>
          </a:p>
          <a:p>
            <a:r>
              <a:rPr lang="en-US" dirty="0" smtClean="0">
                <a:solidFill>
                  <a:schemeClr val="tx2"/>
                </a:solidFill>
              </a:rPr>
              <a:t>Do this for all of the classes you completed.</a:t>
            </a:r>
          </a:p>
          <a:p>
            <a:r>
              <a:rPr lang="en-US" dirty="0" smtClean="0">
                <a:solidFill>
                  <a:schemeClr val="tx2"/>
                </a:solidFill>
              </a:rPr>
              <a:t>Next add up all of the calculated numbers and then divide by the total number of credits that you </a:t>
            </a:r>
            <a:r>
              <a:rPr lang="en-US" u="sng" dirty="0" smtClean="0">
                <a:solidFill>
                  <a:schemeClr val="tx2"/>
                </a:solidFill>
              </a:rPr>
              <a:t>could have earned</a:t>
            </a:r>
            <a:r>
              <a:rPr lang="en-US" dirty="0" smtClean="0">
                <a:solidFill>
                  <a:schemeClr val="tx2"/>
                </a:solidFill>
              </a:rPr>
              <a:t>.</a:t>
            </a:r>
          </a:p>
          <a:p>
            <a:r>
              <a:rPr lang="en-US" dirty="0" smtClean="0">
                <a:solidFill>
                  <a:schemeClr val="tx2"/>
                </a:solidFill>
              </a:rPr>
              <a:t>That will be your GPA.</a:t>
            </a:r>
          </a:p>
        </p:txBody>
      </p:sp>
    </p:spTree>
    <p:extLst>
      <p:ext uri="{BB962C8B-B14F-4D97-AF65-F5344CB8AC3E}">
        <p14:creationId xmlns:p14="http://schemas.microsoft.com/office/powerpoint/2010/main" val="2945051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9143998" cy="1295400"/>
          </a:xfrm>
        </p:spPr>
        <p:txBody>
          <a:bodyPr>
            <a:noAutofit/>
          </a:bodyPr>
          <a:lstStyle/>
          <a:p>
            <a:r>
              <a:rPr lang="en-US" sz="4800" dirty="0" smtClean="0"/>
              <a:t>Letter Grade to Numerical Value Chart (Quality Points)</a:t>
            </a:r>
            <a:endParaRPr lang="en-US" sz="4800"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4037645903"/>
              </p:ext>
            </p:extLst>
          </p:nvPr>
        </p:nvGraphicFramePr>
        <p:xfrm>
          <a:off x="-1" y="1295576"/>
          <a:ext cx="9144000" cy="5562424"/>
        </p:xfrm>
        <a:graphic>
          <a:graphicData uri="http://schemas.openxmlformats.org/drawingml/2006/table">
            <a:tbl>
              <a:tblPr firstRow="1" bandRow="1">
                <a:tableStyleId>{5C22544A-7EE6-4342-B048-85BDC9FD1C3A}</a:tableStyleId>
              </a:tblPr>
              <a:tblGrid>
                <a:gridCol w="1447801"/>
                <a:gridCol w="1684866"/>
                <a:gridCol w="2048934"/>
                <a:gridCol w="1752600"/>
                <a:gridCol w="2209799"/>
              </a:tblGrid>
              <a:tr h="949040">
                <a:tc>
                  <a:txBody>
                    <a:bodyPr/>
                    <a:lstStyle/>
                    <a:p>
                      <a:pPr algn="ctr"/>
                      <a:r>
                        <a:rPr lang="en-US" dirty="0" smtClean="0"/>
                        <a:t>Letter Grade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Numerical</a:t>
                      </a:r>
                      <a:r>
                        <a:rPr lang="en-US" baseline="0" dirty="0" smtClean="0"/>
                        <a:t> Grade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Standard Courses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Honors Courses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AP/Dual</a:t>
                      </a:r>
                      <a:r>
                        <a:rPr lang="en-US" baseline="0" dirty="0" smtClean="0"/>
                        <a:t> Enrollment Courses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384888">
                <a:tc>
                  <a:txBody>
                    <a:bodyPr/>
                    <a:lstStyle/>
                    <a:p>
                      <a:pPr algn="ctr"/>
                      <a:r>
                        <a:rPr lang="en-US" dirty="0" smtClean="0">
                          <a:solidFill>
                            <a:schemeClr val="tx2"/>
                          </a:solidFill>
                        </a:rPr>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98-100</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4.3</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4.7</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5.4</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888">
                <a:tc>
                  <a:txBody>
                    <a:bodyPr/>
                    <a:lstStyle/>
                    <a:p>
                      <a:pPr algn="ctr"/>
                      <a:r>
                        <a:rPr lang="en-US" dirty="0" smtClean="0">
                          <a:solidFill>
                            <a:schemeClr val="tx2"/>
                          </a:solidFill>
                        </a:rPr>
                        <a:t>A</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94-97</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4.0</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4.4</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5.0</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888">
                <a:tc>
                  <a:txBody>
                    <a:bodyPr/>
                    <a:lstStyle/>
                    <a:p>
                      <a:pPr algn="ctr"/>
                      <a:r>
                        <a:rPr lang="en-US" dirty="0" smtClean="0">
                          <a:solidFill>
                            <a:schemeClr val="tx2"/>
                          </a:solidFill>
                        </a:rPr>
                        <a:t>A-</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90-93</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3.7</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4.1</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4.6</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9616">
                <a:tc>
                  <a:txBody>
                    <a:bodyPr/>
                    <a:lstStyle/>
                    <a:p>
                      <a:pPr algn="ctr"/>
                      <a:r>
                        <a:rPr lang="en-US" dirty="0" smtClean="0">
                          <a:solidFill>
                            <a:schemeClr val="tx2"/>
                          </a:solidFill>
                        </a:rPr>
                        <a:t>B+</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87-89</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3.3</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3.6</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4.1</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888">
                <a:tc>
                  <a:txBody>
                    <a:bodyPr/>
                    <a:lstStyle/>
                    <a:p>
                      <a:pPr algn="ctr"/>
                      <a:r>
                        <a:rPr lang="en-US" dirty="0" smtClean="0">
                          <a:solidFill>
                            <a:schemeClr val="tx2"/>
                          </a:solidFill>
                        </a:rPr>
                        <a:t>B</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84-86</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3.0</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3.3</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3.8</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888">
                <a:tc>
                  <a:txBody>
                    <a:bodyPr/>
                    <a:lstStyle/>
                    <a:p>
                      <a:pPr algn="ctr"/>
                      <a:r>
                        <a:rPr lang="en-US" dirty="0" smtClean="0">
                          <a:solidFill>
                            <a:schemeClr val="tx2"/>
                          </a:solidFill>
                        </a:rPr>
                        <a:t>B-</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80-83</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2.7</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3.0</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3.4</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888">
                <a:tc>
                  <a:txBody>
                    <a:bodyPr/>
                    <a:lstStyle/>
                    <a:p>
                      <a:pPr algn="ctr"/>
                      <a:r>
                        <a:rPr lang="en-US" dirty="0" smtClean="0">
                          <a:solidFill>
                            <a:schemeClr val="tx2"/>
                          </a:solidFill>
                        </a:rPr>
                        <a:t>C+</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77-79</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2.3</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2.5</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2.9</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888">
                <a:tc>
                  <a:txBody>
                    <a:bodyPr/>
                    <a:lstStyle/>
                    <a:p>
                      <a:pPr algn="ctr"/>
                      <a:r>
                        <a:rPr lang="en-US" dirty="0" smtClean="0">
                          <a:solidFill>
                            <a:schemeClr val="tx2"/>
                          </a:solidFill>
                        </a:rPr>
                        <a:t>C</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74-76</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2.0</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2.2</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2.5</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888">
                <a:tc>
                  <a:txBody>
                    <a:bodyPr/>
                    <a:lstStyle/>
                    <a:p>
                      <a:pPr algn="ctr"/>
                      <a:r>
                        <a:rPr lang="en-US" dirty="0" smtClean="0">
                          <a:solidFill>
                            <a:schemeClr val="tx2"/>
                          </a:solidFill>
                        </a:rPr>
                        <a:t>C-</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70-73</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1.7</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1.9</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2.1</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888">
                <a:tc>
                  <a:txBody>
                    <a:bodyPr/>
                    <a:lstStyle/>
                    <a:p>
                      <a:pPr algn="ctr"/>
                      <a:r>
                        <a:rPr lang="en-US" dirty="0" smtClean="0">
                          <a:solidFill>
                            <a:schemeClr val="tx2"/>
                          </a:solidFill>
                        </a:rPr>
                        <a:t>D</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65-69</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1.0</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1.1</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1.3</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888">
                <a:tc>
                  <a:txBody>
                    <a:bodyPr/>
                    <a:lstStyle/>
                    <a:p>
                      <a:pPr algn="ctr"/>
                      <a:r>
                        <a:rPr lang="en-US" dirty="0" smtClean="0">
                          <a:solidFill>
                            <a:schemeClr val="tx2"/>
                          </a:solidFill>
                        </a:rPr>
                        <a:t>F</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Below 65</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0.0</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0.0</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0.0</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888">
                <a:tc>
                  <a:txBody>
                    <a:bodyPr/>
                    <a:lstStyle/>
                    <a:p>
                      <a:pPr algn="ctr"/>
                      <a:r>
                        <a:rPr lang="en-US" dirty="0" smtClean="0">
                          <a:solidFill>
                            <a:schemeClr val="tx2"/>
                          </a:solidFill>
                        </a:rPr>
                        <a:t>I</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Incomplete</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0.0</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0.0</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2"/>
                          </a:solidFill>
                        </a:rPr>
                        <a:t>0.0</a:t>
                      </a:r>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326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990600"/>
          </a:xfrm>
        </p:spPr>
        <p:txBody>
          <a:bodyPr>
            <a:normAutofit/>
          </a:bodyPr>
          <a:lstStyle/>
          <a:p>
            <a:r>
              <a:rPr lang="en-US" sz="4600" dirty="0" smtClean="0"/>
              <a:t>Example: College Prep Classes</a:t>
            </a:r>
            <a:endParaRPr lang="en-US" sz="4600"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123558006"/>
              </p:ext>
            </p:extLst>
          </p:nvPr>
        </p:nvGraphicFramePr>
        <p:xfrm>
          <a:off x="457200" y="1008832"/>
          <a:ext cx="8229600" cy="5763869"/>
        </p:xfrm>
        <a:graphic>
          <a:graphicData uri="http://schemas.openxmlformats.org/drawingml/2006/table">
            <a:tbl>
              <a:tblPr firstRow="1" bandRow="1">
                <a:tableStyleId>{5C22544A-7EE6-4342-B048-85BDC9FD1C3A}</a:tableStyleId>
              </a:tblPr>
              <a:tblGrid>
                <a:gridCol w="2590800"/>
                <a:gridCol w="914400"/>
                <a:gridCol w="2057400"/>
                <a:gridCol w="2667000"/>
              </a:tblGrid>
              <a:tr h="682109">
                <a:tc>
                  <a:txBody>
                    <a:bodyPr/>
                    <a:lstStyle/>
                    <a:p>
                      <a:pPr algn="ctr"/>
                      <a:r>
                        <a:rPr lang="en-US" dirty="0" smtClean="0"/>
                        <a:t>Class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Grade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Quality Points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Credits Earned/Attempted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395190">
                <a:tc>
                  <a:txBody>
                    <a:bodyPr/>
                    <a:lstStyle/>
                    <a:p>
                      <a:pPr algn="ctr"/>
                      <a:r>
                        <a:rPr lang="en-US" dirty="0" smtClean="0"/>
                        <a:t>Algebra 1 Semester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190">
                <a:tc>
                  <a:txBody>
                    <a:bodyPr/>
                    <a:lstStyle/>
                    <a:p>
                      <a:pPr algn="ctr"/>
                      <a:r>
                        <a:rPr lang="en-US" dirty="0" smtClean="0"/>
                        <a:t>Algebra</a:t>
                      </a:r>
                      <a:r>
                        <a:rPr lang="en-US" baseline="0" dirty="0" smtClean="0"/>
                        <a:t> 1 Semester 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190">
                <a:tc>
                  <a:txBody>
                    <a:bodyPr/>
                    <a:lstStyle/>
                    <a:p>
                      <a:pPr algn="ctr"/>
                      <a:r>
                        <a:rPr lang="en-US" dirty="0" smtClean="0"/>
                        <a:t>English 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190">
                <a:tc>
                  <a:txBody>
                    <a:bodyPr/>
                    <a:lstStyle/>
                    <a:p>
                      <a:pPr algn="ctr"/>
                      <a:r>
                        <a:rPr lang="en-US" dirty="0" smtClean="0"/>
                        <a:t>Environmental Science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190">
                <a:tc>
                  <a:txBody>
                    <a:bodyPr/>
                    <a:lstStyle/>
                    <a:p>
                      <a:pPr algn="ctr"/>
                      <a:r>
                        <a:rPr lang="en-US" dirty="0" smtClean="0"/>
                        <a:t>Health/PE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2.15  (4.3 x .5</a:t>
                      </a:r>
                      <a:r>
                        <a:rPr lang="en-US" baseline="0" dirty="0" smtClean="0"/>
                        <a:t> credits</a:t>
                      </a:r>
                      <a:r>
                        <a:rPr lang="en-US" dirty="0" smtClean="0"/>
                        <a:t> = 2.15)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190">
                <a:tc>
                  <a:txBody>
                    <a:bodyPr/>
                    <a:lstStyle/>
                    <a:p>
                      <a:pPr algn="ctr"/>
                      <a:r>
                        <a:rPr lang="en-US" dirty="0" smtClean="0"/>
                        <a:t>Writing</a:t>
                      </a:r>
                      <a:r>
                        <a:rPr lang="en-US" baseline="0" dirty="0" smtClean="0"/>
                        <a:t> Skills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1.5</a:t>
                      </a:r>
                      <a:r>
                        <a:rPr lang="en-US" baseline="0" dirty="0" smtClean="0"/>
                        <a:t> (3.0 x .5 credits =1.5)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190">
                <a:tc>
                  <a:txBody>
                    <a:bodyPr/>
                    <a:lstStyle/>
                    <a:p>
                      <a:pPr algn="ctr"/>
                      <a:r>
                        <a:rPr lang="en-US" dirty="0" smtClean="0"/>
                        <a:t>World History 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190">
                <a:tc>
                  <a:txBody>
                    <a:bodyPr/>
                    <a:lstStyle/>
                    <a:p>
                      <a:pPr algn="ctr"/>
                      <a:r>
                        <a:rPr lang="en-US" dirty="0" smtClean="0"/>
                        <a:t>Spanish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190">
                <a:tc>
                  <a:txBody>
                    <a:bodyPr/>
                    <a:lstStyle/>
                    <a:p>
                      <a:pPr algn="ctr"/>
                      <a:r>
                        <a:rPr lang="en-US" u="sng" dirty="0" smtClean="0"/>
                        <a:t>Vocal</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A-</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3.7</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1/1</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190">
                <a:tc>
                  <a:txBody>
                    <a:bodyPr/>
                    <a:lstStyle/>
                    <a:p>
                      <a:pPr algn="ctr"/>
                      <a:r>
                        <a:rPr lang="en-US" b="1" dirty="0" smtClean="0"/>
                        <a:t>Totals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26.65</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8/8</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190">
                <a:tc gridSpan="4">
                  <a:txBody>
                    <a:bodyPr/>
                    <a:lstStyle/>
                    <a:p>
                      <a:pPr algn="ctr"/>
                      <a:r>
                        <a:rPr lang="en-US" b="1" dirty="0" smtClean="0"/>
                        <a:t>Grade Point</a:t>
                      </a:r>
                      <a:r>
                        <a:rPr lang="en-US" b="1" baseline="0" dirty="0" smtClean="0"/>
                        <a:t> Average:  </a:t>
                      </a:r>
                      <a:r>
                        <a:rPr lang="en-US" b="1" dirty="0" smtClean="0"/>
                        <a:t>3.33</a:t>
                      </a:r>
                    </a:p>
                    <a:p>
                      <a:pPr algn="ctr"/>
                      <a:r>
                        <a:rPr lang="en-US" b="1" dirty="0" smtClean="0"/>
                        <a:t>26.65 divided by 8 possible credits =</a:t>
                      </a:r>
                      <a:r>
                        <a:rPr lang="en-US" b="1" baseline="0" dirty="0" smtClean="0"/>
                        <a:t> 3.33 GPA</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b="1" dirty="0"/>
                    </a:p>
                  </a:txBody>
                  <a:tcPr>
                    <a:lnT w="12700" cap="flat" cmpd="sng" algn="ctr">
                      <a:solidFill>
                        <a:schemeClr val="tx1"/>
                      </a:solidFill>
                      <a:prstDash val="solid"/>
                      <a:round/>
                      <a:headEnd type="none" w="med" len="med"/>
                      <a:tailEnd type="none" w="med" len="med"/>
                    </a:lnT>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686844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838200"/>
          </a:xfrm>
        </p:spPr>
        <p:txBody>
          <a:bodyPr/>
          <a:lstStyle/>
          <a:p>
            <a:r>
              <a:rPr lang="en-US" sz="4800" dirty="0" smtClean="0"/>
              <a:t>Example: Honors Class</a:t>
            </a:r>
            <a:endParaRPr lang="en-US" sz="4800"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641769412"/>
              </p:ext>
            </p:extLst>
          </p:nvPr>
        </p:nvGraphicFramePr>
        <p:xfrm>
          <a:off x="533400" y="861183"/>
          <a:ext cx="8229600" cy="5996817"/>
        </p:xfrm>
        <a:graphic>
          <a:graphicData uri="http://schemas.openxmlformats.org/drawingml/2006/table">
            <a:tbl>
              <a:tblPr firstRow="1" bandRow="1">
                <a:tableStyleId>{5C22544A-7EE6-4342-B048-85BDC9FD1C3A}</a:tableStyleId>
              </a:tblPr>
              <a:tblGrid>
                <a:gridCol w="2514600"/>
                <a:gridCol w="1219200"/>
                <a:gridCol w="2286000"/>
                <a:gridCol w="2209800"/>
              </a:tblGrid>
              <a:tr h="723449">
                <a:tc>
                  <a:txBody>
                    <a:bodyPr/>
                    <a:lstStyle/>
                    <a:p>
                      <a:pPr algn="ctr"/>
                      <a:r>
                        <a:rPr lang="en-US" i="0" dirty="0" smtClean="0"/>
                        <a:t>Class</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i="0" dirty="0" smtClean="0"/>
                        <a:t>Grade</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i="0" dirty="0" smtClean="0"/>
                        <a:t>Quality Points</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i="0" dirty="0" smtClean="0"/>
                        <a:t>Credits Earned/Attempted</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419141">
                <a:tc>
                  <a:txBody>
                    <a:bodyPr/>
                    <a:lstStyle/>
                    <a:p>
                      <a:pPr algn="ctr"/>
                      <a:r>
                        <a:rPr lang="en-US" i="0" u="none" dirty="0" smtClean="0"/>
                        <a:t>Honors</a:t>
                      </a:r>
                      <a:r>
                        <a:rPr lang="en-US" i="0" dirty="0" smtClean="0"/>
                        <a:t> English 9</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A</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4.4</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1/1</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41">
                <a:tc>
                  <a:txBody>
                    <a:bodyPr/>
                    <a:lstStyle/>
                    <a:p>
                      <a:pPr algn="ctr"/>
                      <a:r>
                        <a:rPr lang="en-US" dirty="0" smtClean="0"/>
                        <a:t>Geometry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41">
                <a:tc>
                  <a:txBody>
                    <a:bodyPr/>
                    <a:lstStyle/>
                    <a:p>
                      <a:pPr algn="ctr"/>
                      <a:r>
                        <a:rPr lang="en-US" dirty="0" smtClean="0"/>
                        <a:t>Algebra 1 Semester 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41">
                <a:tc>
                  <a:txBody>
                    <a:bodyPr/>
                    <a:lstStyle/>
                    <a:p>
                      <a:pPr algn="ctr"/>
                      <a:r>
                        <a:rPr lang="en-US" dirty="0" smtClean="0"/>
                        <a:t>Environmental Science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41">
                <a:tc>
                  <a:txBody>
                    <a:bodyPr/>
                    <a:lstStyle/>
                    <a:p>
                      <a:pPr algn="ctr"/>
                      <a:r>
                        <a:rPr lang="en-US" dirty="0" smtClean="0"/>
                        <a:t>Health/PE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2.15 (4.3 x .5 credits =</a:t>
                      </a:r>
                      <a:r>
                        <a:rPr lang="en-US" baseline="0" dirty="0" smtClean="0"/>
                        <a:t> 2.15</a:t>
                      </a: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41">
                <a:tc>
                  <a:txBody>
                    <a:bodyPr/>
                    <a:lstStyle/>
                    <a:p>
                      <a:pPr algn="ctr"/>
                      <a:r>
                        <a:rPr lang="en-US" dirty="0" smtClean="0"/>
                        <a:t>Writing Skills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2.0</a:t>
                      </a:r>
                      <a:r>
                        <a:rPr lang="en-US" baseline="0" dirty="0" smtClean="0"/>
                        <a:t> (4.0 x .5 credits-2.0)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41">
                <a:tc>
                  <a:txBody>
                    <a:bodyPr/>
                    <a:lstStyle/>
                    <a:p>
                      <a:pPr algn="ctr"/>
                      <a:r>
                        <a:rPr lang="en-US" dirty="0" smtClean="0"/>
                        <a:t>World History 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41">
                <a:tc>
                  <a:txBody>
                    <a:bodyPr/>
                    <a:lstStyle/>
                    <a:p>
                      <a:pPr algn="ctr"/>
                      <a:r>
                        <a:rPr lang="en-US" dirty="0" smtClean="0"/>
                        <a:t>Spanish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41">
                <a:tc>
                  <a:txBody>
                    <a:bodyPr/>
                    <a:lstStyle/>
                    <a:p>
                      <a:pPr algn="ctr"/>
                      <a:r>
                        <a:rPr lang="en-US" u="sng" dirty="0" smtClean="0"/>
                        <a:t>Art 1</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B-</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2.7</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1/1</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41">
                <a:tc>
                  <a:txBody>
                    <a:bodyPr/>
                    <a:lstStyle/>
                    <a:p>
                      <a:pPr algn="ctr"/>
                      <a:r>
                        <a:rPr lang="en-US" b="1" dirty="0" smtClean="0"/>
                        <a:t>Totals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27.95</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8/8</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141">
                <a:tc gridSpan="4">
                  <a:txBody>
                    <a:bodyPr/>
                    <a:lstStyle/>
                    <a:p>
                      <a:pPr algn="ctr"/>
                      <a:r>
                        <a:rPr lang="en-US" b="1" dirty="0" smtClean="0"/>
                        <a:t>Grade Point</a:t>
                      </a:r>
                      <a:r>
                        <a:rPr lang="en-US" b="1" baseline="0" dirty="0" smtClean="0"/>
                        <a:t> Average:  3.49</a:t>
                      </a:r>
                    </a:p>
                    <a:p>
                      <a:pPr algn="ctr"/>
                      <a:r>
                        <a:rPr lang="en-US" b="1" baseline="0" dirty="0" smtClean="0"/>
                        <a:t>27.95 divided by 8 possible credits = 3.49 GPA</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c hMerge="1">
                  <a:txBody>
                    <a:bodyPr/>
                    <a:lstStyle/>
                    <a:p>
                      <a:pPr algn="ctr"/>
                      <a:endParaRPr lang="en-US" dirty="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932640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04164"/>
          </a:xfrm>
        </p:spPr>
        <p:txBody>
          <a:bodyPr/>
          <a:lstStyle/>
          <a:p>
            <a:r>
              <a:rPr lang="en-US" sz="4800" dirty="0" smtClean="0"/>
              <a:t>Example: Failing Grade</a:t>
            </a:r>
            <a:endParaRPr lang="en-US" sz="4800"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941268709"/>
              </p:ext>
            </p:extLst>
          </p:nvPr>
        </p:nvGraphicFramePr>
        <p:xfrm>
          <a:off x="457200" y="947034"/>
          <a:ext cx="8382000" cy="5821118"/>
        </p:xfrm>
        <a:graphic>
          <a:graphicData uri="http://schemas.openxmlformats.org/drawingml/2006/table">
            <a:tbl>
              <a:tblPr firstRow="1" bandRow="1">
                <a:tableStyleId>{5C22544A-7EE6-4342-B048-85BDC9FD1C3A}</a:tableStyleId>
              </a:tblPr>
              <a:tblGrid>
                <a:gridCol w="2638778"/>
                <a:gridCol w="1008944"/>
                <a:gridCol w="2095500"/>
                <a:gridCol w="2638778"/>
              </a:tblGrid>
              <a:tr h="684403">
                <a:tc>
                  <a:txBody>
                    <a:bodyPr/>
                    <a:lstStyle/>
                    <a:p>
                      <a:pPr algn="ctr"/>
                      <a:r>
                        <a:rPr lang="en-US" dirty="0" smtClean="0"/>
                        <a:t>Class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Grade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Quality Points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smtClean="0"/>
                        <a:t>Credits Earned/Attempted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r>
              <a:tr h="396519">
                <a:tc>
                  <a:txBody>
                    <a:bodyPr/>
                    <a:lstStyle/>
                    <a:p>
                      <a:pPr algn="ctr"/>
                      <a:r>
                        <a:rPr lang="en-US" dirty="0" smtClean="0"/>
                        <a:t>Algebra 1 Semester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519">
                <a:tc>
                  <a:txBody>
                    <a:bodyPr/>
                    <a:lstStyle/>
                    <a:p>
                      <a:pPr algn="ctr"/>
                      <a:r>
                        <a:rPr lang="en-US" dirty="0" smtClean="0"/>
                        <a:t>Algebra 1 Semester 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519">
                <a:tc>
                  <a:txBody>
                    <a:bodyPr/>
                    <a:lstStyle/>
                    <a:p>
                      <a:pPr algn="ctr"/>
                      <a:r>
                        <a:rPr lang="en-US" dirty="0" smtClean="0"/>
                        <a:t>English</a:t>
                      </a:r>
                      <a:r>
                        <a:rPr lang="en-US" baseline="0" dirty="0" smtClean="0"/>
                        <a:t> 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519">
                <a:tc>
                  <a:txBody>
                    <a:bodyPr/>
                    <a:lstStyle/>
                    <a:p>
                      <a:pPr algn="ctr"/>
                      <a:r>
                        <a:rPr lang="en-US" i="0" dirty="0" smtClean="0"/>
                        <a:t>Environmental Science</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F</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0.0</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i="0" dirty="0" smtClean="0"/>
                        <a:t>0/1</a:t>
                      </a:r>
                      <a:endParaRPr lang="en-US"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519">
                <a:tc>
                  <a:txBody>
                    <a:bodyPr/>
                    <a:lstStyle/>
                    <a:p>
                      <a:pPr algn="ctr"/>
                      <a:r>
                        <a:rPr lang="en-US" dirty="0" smtClean="0"/>
                        <a:t>Health/PE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2.0 (4.0</a:t>
                      </a:r>
                      <a:r>
                        <a:rPr lang="en-US" baseline="0" dirty="0" smtClean="0"/>
                        <a:t> x .50 credits= 2.0</a:t>
                      </a: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519">
                <a:tc>
                  <a:txBody>
                    <a:bodyPr/>
                    <a:lstStyle/>
                    <a:p>
                      <a:pPr algn="ctr"/>
                      <a:r>
                        <a:rPr lang="en-US" b="0" i="0" dirty="0" smtClean="0"/>
                        <a:t>Writing Skills</a:t>
                      </a:r>
                      <a:endParaRPr lang="en-US"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i="0" dirty="0" smtClean="0"/>
                        <a:t>B</a:t>
                      </a:r>
                      <a:endParaRPr lang="en-US"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i="0" dirty="0" smtClean="0"/>
                        <a:t>1.5 (3.0 x .5</a:t>
                      </a:r>
                      <a:r>
                        <a:rPr lang="en-US" b="0" i="0" baseline="0" dirty="0" smtClean="0"/>
                        <a:t> credits=1.5</a:t>
                      </a:r>
                      <a:r>
                        <a:rPr lang="en-US" b="0" i="0" dirty="0" smtClean="0"/>
                        <a:t>)</a:t>
                      </a:r>
                      <a:endParaRPr lang="en-US"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i="0" dirty="0" smtClean="0"/>
                        <a:t>.5/.5</a:t>
                      </a:r>
                      <a:endParaRPr lang="en-US"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519">
                <a:tc>
                  <a:txBody>
                    <a:bodyPr/>
                    <a:lstStyle/>
                    <a:p>
                      <a:pPr algn="ctr"/>
                      <a:r>
                        <a:rPr lang="en-US" dirty="0" smtClean="0"/>
                        <a:t>World History 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B</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519">
                <a:tc>
                  <a:txBody>
                    <a:bodyPr/>
                    <a:lstStyle/>
                    <a:p>
                      <a:pPr algn="ctr"/>
                      <a:r>
                        <a:rPr lang="en-US" dirty="0" smtClean="0"/>
                        <a:t>Spanish</a:t>
                      </a:r>
                      <a:r>
                        <a:rPr lang="en-US" baseline="0" dirty="0" smtClean="0"/>
                        <a:t>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519">
                <a:tc>
                  <a:txBody>
                    <a:bodyPr/>
                    <a:lstStyle/>
                    <a:p>
                      <a:pPr algn="ctr"/>
                      <a:r>
                        <a:rPr lang="en-US" u="sng" dirty="0" smtClean="0"/>
                        <a:t>Computer Info Sys.</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A</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4.0</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u="sng" dirty="0" smtClean="0"/>
                        <a:t>1/1</a:t>
                      </a:r>
                      <a:endParaRPr lang="en-US"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519">
                <a:tc>
                  <a:txBody>
                    <a:bodyPr/>
                    <a:lstStyle/>
                    <a:p>
                      <a:pPr algn="ctr"/>
                      <a:r>
                        <a:rPr lang="en-US" b="1" dirty="0" smtClean="0"/>
                        <a:t>Totals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21.2</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7.0/8.0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4403">
                <a:tc gridSpan="4">
                  <a:txBody>
                    <a:bodyPr/>
                    <a:lstStyle/>
                    <a:p>
                      <a:pPr algn="ctr"/>
                      <a:r>
                        <a:rPr lang="en-US" b="1" dirty="0" smtClean="0"/>
                        <a:t>Grade Point Average: 2.65</a:t>
                      </a:r>
                    </a:p>
                    <a:p>
                      <a:pPr algn="ctr"/>
                      <a:r>
                        <a:rPr lang="en-US" b="1" i="1" dirty="0" smtClean="0"/>
                        <a:t>Because the student could have earned 8 credits, you have divide 21.2 by 8</a:t>
                      </a:r>
                      <a:endParaRPr lang="en-US"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bl>
          </a:graphicData>
        </a:graphic>
      </p:graphicFrame>
    </p:spTree>
    <p:extLst>
      <p:ext uri="{BB962C8B-B14F-4D97-AF65-F5344CB8AC3E}">
        <p14:creationId xmlns:p14="http://schemas.microsoft.com/office/powerpoint/2010/main" val="73968595"/>
      </p:ext>
    </p:extLst>
  </p:cSld>
  <p:clrMapOvr>
    <a:masterClrMapping/>
  </p:clrMapOvr>
</p:sld>
</file>

<file path=ppt/theme/theme1.xml><?xml version="1.0" encoding="utf-8"?>
<a:theme xmlns:a="http://schemas.openxmlformats.org/drawingml/2006/main" name="Dropl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1519</TotalTime>
  <Words>1569</Words>
  <Application>Microsoft Office PowerPoint</Application>
  <PresentationFormat>On-screen Show (4:3)</PresentationFormat>
  <Paragraphs>582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Tw Cen MT</vt:lpstr>
      <vt:lpstr>Droplet</vt:lpstr>
      <vt:lpstr>Grade Point Average</vt:lpstr>
      <vt:lpstr>What is a Grade point average (gpa)?</vt:lpstr>
      <vt:lpstr>It is more than a noun…</vt:lpstr>
      <vt:lpstr>It is used in determining…</vt:lpstr>
      <vt:lpstr>Calculating GPA</vt:lpstr>
      <vt:lpstr>Letter Grade to Numerical Value Chart (Quality Points)</vt:lpstr>
      <vt:lpstr>Example: College Prep Classes</vt:lpstr>
      <vt:lpstr>Example: Honors Class</vt:lpstr>
      <vt:lpstr>Example: Failing Grade</vt:lpstr>
      <vt:lpstr>Example #1  Four-Year GPA</vt:lpstr>
      <vt:lpstr>Example #1 Four-Year GPA</vt:lpstr>
      <vt:lpstr>Example #1 Four-Year GPA</vt:lpstr>
      <vt:lpstr>Example #1 Four-Year GPA</vt:lpstr>
      <vt:lpstr>Example #1 Four-Year GPA</vt:lpstr>
      <vt:lpstr>Example #2 Four-Year GPA</vt:lpstr>
      <vt:lpstr>Example #2 Four-Year GPA</vt:lpstr>
      <vt:lpstr>Example #2 Four-Year GPA</vt:lpstr>
      <vt:lpstr>Example #2 Four-Year GPA</vt:lpstr>
      <vt:lpstr>Example #2 Four-Year GPA</vt:lpstr>
    </vt:vector>
  </TitlesOfParts>
  <Company>Ware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 Point Average</dc:title>
  <dc:creator>Urban, Eric S.</dc:creator>
  <cp:lastModifiedBy>Urban, Eric S.</cp:lastModifiedBy>
  <cp:revision>89</cp:revision>
  <cp:lastPrinted>2016-11-10T18:42:33Z</cp:lastPrinted>
  <dcterms:created xsi:type="dcterms:W3CDTF">2014-11-03T14:04:27Z</dcterms:created>
  <dcterms:modified xsi:type="dcterms:W3CDTF">2017-04-25T14:07:36Z</dcterms:modified>
</cp:coreProperties>
</file>